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4" r:id="rId2"/>
  </p:sldMasterIdLst>
  <p:notesMasterIdLst>
    <p:notesMasterId r:id="rId20"/>
  </p:notesMasterIdLst>
  <p:handoutMasterIdLst>
    <p:handoutMasterId r:id="rId21"/>
  </p:handoutMasterIdLst>
  <p:sldIdLst>
    <p:sldId id="272" r:id="rId3"/>
    <p:sldId id="276" r:id="rId4"/>
    <p:sldId id="280" r:id="rId5"/>
    <p:sldId id="266" r:id="rId6"/>
    <p:sldId id="1729" r:id="rId7"/>
    <p:sldId id="1734" r:id="rId8"/>
    <p:sldId id="1731" r:id="rId9"/>
    <p:sldId id="1730" r:id="rId10"/>
    <p:sldId id="1727" r:id="rId11"/>
    <p:sldId id="1724" r:id="rId12"/>
    <p:sldId id="1726" r:id="rId13"/>
    <p:sldId id="1728" r:id="rId14"/>
    <p:sldId id="1735" r:id="rId15"/>
    <p:sldId id="1732" r:id="rId16"/>
    <p:sldId id="1725" r:id="rId17"/>
    <p:sldId id="275" r:id="rId18"/>
    <p:sldId id="1733" r:id="rId19"/>
  </p:sldIdLst>
  <p:sldSz cx="12192000" cy="6858000"/>
  <p:notesSz cx="6858000" cy="9144000"/>
  <p:custDataLst>
    <p:tags r:id="rId2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内容页" id="{EB11151C-0E14-47B0-8218-1431BF894351}">
          <p14:sldIdLst>
            <p14:sldId id="272"/>
            <p14:sldId id="276"/>
            <p14:sldId id="280"/>
            <p14:sldId id="266"/>
            <p14:sldId id="1729"/>
            <p14:sldId id="1734"/>
            <p14:sldId id="1731"/>
            <p14:sldId id="1730"/>
            <p14:sldId id="1727"/>
            <p14:sldId id="1724"/>
            <p14:sldId id="1726"/>
            <p14:sldId id="1728"/>
            <p14:sldId id="1735"/>
            <p14:sldId id="1732"/>
            <p14:sldId id="1725"/>
            <p14:sldId id="275"/>
          </p14:sldIdLst>
        </p14:section>
        <p14:section name="图标" id="{256EF24B-5FA9-4838-AFAB-30B46CBE188B}">
          <p14:sldIdLst>
            <p14:sldId id="1733"/>
          </p14:sldIdLst>
        </p14:section>
      </p14:sectionLst>
    </p:ext>
    <p:ext uri="{EFAFB233-063F-42B5-8137-9DF3F51BA10A}">
      <p15:sldGuideLst xmlns:p15="http://schemas.microsoft.com/office/powerpoint/2012/main">
        <p15:guide id="1" pos="3863" userDrawn="1">
          <p15:clr>
            <a:srgbClr val="A4A3A4"/>
          </p15:clr>
        </p15:guide>
        <p15:guide id="2" orient="horz" pos="1003" userDrawn="1">
          <p15:clr>
            <a:srgbClr val="A4A3A4"/>
          </p15:clr>
        </p15:guide>
        <p15:guide id="3" orient="horz" pos="1502" userDrawn="1">
          <p15:clr>
            <a:srgbClr val="A4A3A4"/>
          </p15:clr>
        </p15:guide>
        <p15:guide id="4" orient="horz" pos="3113" userDrawn="1">
          <p15:clr>
            <a:srgbClr val="A4A3A4"/>
          </p15:clr>
        </p15:guide>
        <p15:guide id="5" pos="2128" userDrawn="1">
          <p15:clr>
            <a:srgbClr val="A4A3A4"/>
          </p15:clr>
        </p15:guide>
        <p15:guide id="6" pos="4067" userDrawn="1">
          <p15:clr>
            <a:srgbClr val="A4A3A4"/>
          </p15:clr>
        </p15:guide>
        <p15:guide id="7" pos="5972" userDrawn="1">
          <p15:clr>
            <a:srgbClr val="A4A3A4"/>
          </p15:clr>
        </p15:guide>
        <p15:guide id="8" pos="5292" userDrawn="1">
          <p15:clr>
            <a:srgbClr val="A4A3A4"/>
          </p15:clr>
        </p15:guide>
        <p15:guide id="9" pos="2275"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BDBD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2838BEF-8BB2-4498-84A7-C5851F593DF1}" styleName="中度样式 4 - 强调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w="12700" cmpd="sng">
              <a:solidFill>
                <a:schemeClr val="accent5"/>
              </a:solidFill>
            </a:ln>
          </a:insideV>
        </a:tcBdr>
        <a:fill>
          <a:solidFill>
            <a:schemeClr val="accent5">
              <a:tint val="20000"/>
            </a:schemeClr>
          </a:solidFill>
        </a:fill>
      </a:tcStyle>
    </a:wholeTbl>
    <a:band1H>
      <a:tcStyle>
        <a:tcBdr/>
        <a:fill>
          <a:solidFill>
            <a:schemeClr val="accent5">
              <a:tint val="40000"/>
            </a:schemeClr>
          </a:solidFill>
        </a:fill>
      </a:tcStyle>
    </a:band1H>
    <a:band1V>
      <a:tcStyle>
        <a:tcBdr/>
        <a:fill>
          <a:solidFill>
            <a:schemeClr val="accent5">
              <a:tint val="40000"/>
            </a:schemeClr>
          </a:solidFill>
        </a:fill>
      </a:tcStyle>
    </a:band1V>
    <a:lastCol>
      <a:tcTxStyle b="on"/>
      <a:tcStyle>
        <a:tcBdr/>
      </a:tcStyle>
    </a:lastCol>
    <a:firstCol>
      <a:tcTxStyle b="on"/>
      <a:tcStyle>
        <a:tcBdr/>
      </a:tcStyle>
    </a:firstCol>
    <a:lastRow>
      <a:tcTxStyle b="on"/>
      <a:tcStyle>
        <a:tcBdr>
          <a:top>
            <a:ln w="25400" cmpd="sng">
              <a:solidFill>
                <a:schemeClr val="accent5"/>
              </a:solidFill>
            </a:ln>
          </a:top>
        </a:tcBdr>
        <a:fill>
          <a:solidFill>
            <a:schemeClr val="accent5">
              <a:tint val="20000"/>
            </a:schemeClr>
          </a:solidFill>
        </a:fill>
      </a:tcStyle>
    </a:lastRow>
    <a:firstRow>
      <a:tcTxStyle b="on"/>
      <a:tcStyle>
        <a:tcBdr/>
        <a:fill>
          <a:solidFill>
            <a:schemeClr val="accent5">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34" autoAdjust="0"/>
    <p:restoredTop sz="94336" autoAdjust="0"/>
  </p:normalViewPr>
  <p:slideViewPr>
    <p:cSldViewPr snapToGrid="0" showGuides="1">
      <p:cViewPr varScale="1">
        <p:scale>
          <a:sx n="150" d="100"/>
          <a:sy n="150" d="100"/>
        </p:scale>
        <p:origin x="558" y="114"/>
      </p:cViewPr>
      <p:guideLst>
        <p:guide pos="3863"/>
        <p:guide orient="horz" pos="1003"/>
        <p:guide orient="horz" pos="1502"/>
        <p:guide orient="horz" pos="3113"/>
        <p:guide pos="2128"/>
        <p:guide pos="4067"/>
        <p:guide pos="5972"/>
        <p:guide pos="5292"/>
        <p:guide pos="2275"/>
      </p:guideLst>
    </p:cSldViewPr>
  </p:slideViewPr>
  <p:outlineViewPr>
    <p:cViewPr>
      <p:scale>
        <a:sx n="33" d="100"/>
        <a:sy n="33" d="100"/>
      </p:scale>
      <p:origin x="0" y="-8496"/>
    </p:cViewPr>
  </p:outlineViewPr>
  <p:notesTextViewPr>
    <p:cViewPr>
      <p:scale>
        <a:sx n="1" d="1"/>
        <a:sy n="1" d="1"/>
      </p:scale>
      <p:origin x="0" y="0"/>
    </p:cViewPr>
  </p:notesTextViewPr>
  <p:sorterViewPr>
    <p:cViewPr varScale="1">
      <p:scale>
        <a:sx n="1" d="1"/>
        <a:sy n="1" d="1"/>
      </p:scale>
      <p:origin x="0" y="-5592"/>
    </p:cViewPr>
  </p:sorterViewPr>
  <p:notesViewPr>
    <p:cSldViewPr snapToGrid="0">
      <p:cViewPr varScale="1">
        <p:scale>
          <a:sx n="85" d="100"/>
          <a:sy n="85" d="100"/>
        </p:scale>
        <p:origin x="3804" y="72"/>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ableStyles" Target="tableStyles.xml"/><Relationship Id="rId3" Type="http://schemas.openxmlformats.org/officeDocument/2006/relationships/slide" Target="slides/slide1.xml"/><Relationship Id="rId21" Type="http://schemas.openxmlformats.org/officeDocument/2006/relationships/handoutMaster" Target="handoutMasters/handoutMaster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presProps" Target="pres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gs" Target="tags/tag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4512A60F-63B3-4D54-AA63-B159FADA9F31}" type="datetimeFigureOut">
              <a:rPr lang="zh-CN" altLang="en-US" smtClean="0"/>
              <a:t>2025/5/22</a:t>
            </a:fld>
            <a:endParaRPr lang="zh-CN" altLang="en-US"/>
          </a:p>
        </p:txBody>
      </p:sp>
      <p:sp>
        <p:nvSpPr>
          <p:cNvPr id="4" name="页脚占位符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494E6C1-322F-4AF4-A541-6A7DCE3853A3}"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8513A3C-D0C5-45C0-BD52-194E76396705}" type="datetimeFigureOut">
              <a:rPr lang="zh-CN" altLang="en-US" smtClean="0"/>
              <a:t>2025/5/22</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E0D5545-95D4-489F-B8ED-7EAFA774B567}"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dirty="0">
                <a:solidFill>
                  <a:schemeClr val="tx1">
                    <a:lumMod val="75000"/>
                    <a:lumOff val="25000"/>
                  </a:schemeClr>
                </a:solidFill>
              </a:rPr>
              <a:t>:=</a:t>
            </a:r>
            <a:r>
              <a:rPr lang="zh-CN" altLang="en-US" sz="1200" dirty="0">
                <a:solidFill>
                  <a:schemeClr val="tx1">
                    <a:lumMod val="75000"/>
                    <a:lumOff val="25000"/>
                  </a:schemeClr>
                </a:solidFill>
              </a:rPr>
              <a:t>为赋值运算，</a:t>
            </a:r>
            <a:r>
              <a:rPr lang="en-US" altLang="zh-CN" sz="1200" dirty="0">
                <a:solidFill>
                  <a:schemeClr val="tx1">
                    <a:lumMod val="75000"/>
                    <a:lumOff val="25000"/>
                  </a:schemeClr>
                </a:solidFill>
              </a:rPr>
              <a:t>=</a:t>
            </a:r>
            <a:r>
              <a:rPr lang="zh-CN" altLang="en-US" sz="1200">
                <a:solidFill>
                  <a:schemeClr val="tx1">
                    <a:lumMod val="75000"/>
                    <a:lumOff val="25000"/>
                  </a:schemeClr>
                </a:solidFill>
              </a:rPr>
              <a:t>为判断</a:t>
            </a:r>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2</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若想理解</a:t>
            </a:r>
            <a:r>
              <a:rPr lang="en-US" altLang="zh-CN" dirty="0"/>
              <a:t>make</a:t>
            </a:r>
            <a:r>
              <a:rPr lang="zh-CN" altLang="en-US" dirty="0"/>
              <a:t>具体做了什么，可以自行查看</a:t>
            </a:r>
            <a:r>
              <a:rPr lang="en-US" altLang="zh-CN" dirty="0" err="1"/>
              <a:t>makefile</a:t>
            </a:r>
            <a:r>
              <a:rPr lang="zh-CN" altLang="en-US" dirty="0"/>
              <a:t>文件。</a:t>
            </a:r>
          </a:p>
        </p:txBody>
      </p:sp>
      <p:sp>
        <p:nvSpPr>
          <p:cNvPr id="4" name="灯片编号占位符 3"/>
          <p:cNvSpPr>
            <a:spLocks noGrp="1"/>
          </p:cNvSpPr>
          <p:nvPr>
            <p:ph type="sldNum" sz="quarter" idx="5"/>
          </p:nvPr>
        </p:nvSpPr>
        <p:spPr/>
        <p:txBody>
          <a:bodyPr/>
          <a:lstStyle/>
          <a:p>
            <a:fld id="{6E0D5545-95D4-489F-B8ED-7EAFA774B567}" type="slidenum">
              <a:rPr lang="zh-CN" altLang="en-US" smtClean="0"/>
              <a:t>7</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6E0D5545-95D4-489F-B8ED-7EAFA774B567}" type="slidenum">
              <a:rPr lang="zh-CN" altLang="en-US" smtClean="0"/>
              <a:t>15</a:t>
            </a:fld>
            <a:endParaRPr lang="zh-CN" altLang="en-US"/>
          </a:p>
        </p:txBody>
      </p:sp>
    </p:spTree>
    <p:extLst>
      <p:ext uri="{BB962C8B-B14F-4D97-AF65-F5344CB8AC3E}">
        <p14:creationId xmlns:p14="http://schemas.microsoft.com/office/powerpoint/2010/main" val="424943909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5" Type="http://schemas.openxmlformats.org/officeDocument/2006/relationships/image" Target="../media/image3.png"/><Relationship Id="rId4" Type="http://schemas.openxmlformats.org/officeDocument/2006/relationships/image" Target="../media/image10.png"/></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Master" Target="../slideMasters/slideMaster2.xml"/><Relationship Id="rId4" Type="http://schemas.openxmlformats.org/officeDocument/2006/relationships/image" Target="../media/image16.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image" Target="../media/image5.png"/><Relationship Id="rId1" Type="http://schemas.openxmlformats.org/officeDocument/2006/relationships/slideMaster" Target="../slideMasters/slideMaster1.xml"/><Relationship Id="rId6" Type="http://schemas.openxmlformats.org/officeDocument/2006/relationships/image" Target="../media/image3.png"/><Relationship Id="rId5" Type="http://schemas.openxmlformats.org/officeDocument/2006/relationships/image" Target="../media/image2.png"/><Relationship Id="rId4" Type="http://schemas.openxmlformats.org/officeDocument/2006/relationships/image" Target="../media/image6.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9.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封面">
    <p:spTree>
      <p:nvGrpSpPr>
        <p:cNvPr id="1" name=""/>
        <p:cNvGrpSpPr/>
        <p:nvPr/>
      </p:nvGrpSpPr>
      <p:grpSpPr>
        <a:xfrm>
          <a:off x="0" y="0"/>
          <a:ext cx="0" cy="0"/>
          <a:chOff x="0" y="0"/>
          <a:chExt cx="0" cy="0"/>
        </a:xfrm>
      </p:grpSpPr>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2016174"/>
            <a:ext cx="10052879" cy="1060855"/>
          </a:xfrm>
          <a:prstGeom prst="rect">
            <a:avLst/>
          </a:prstGeom>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196924"/>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DE506FFD-8B27-444A-964F-E64D0BB3DAF0}" type="datetime2">
              <a:rPr lang="zh-CN" altLang="en-US" smtClean="0"/>
              <a:t>​</a:t>
            </a:fld>
            <a:endParaRPr lang="zh-CN" altLang="en-US" dirty="0"/>
          </a:p>
        </p:txBody>
      </p:sp>
      <p:sp>
        <p:nvSpPr>
          <p:cNvPr id="32" name="文本占位符 31"/>
          <p:cNvSpPr>
            <a:spLocks noGrp="1"/>
          </p:cNvSpPr>
          <p:nvPr>
            <p:ph type="body" sz="quarter" idx="11"/>
          </p:nvPr>
        </p:nvSpPr>
        <p:spPr>
          <a:xfrm>
            <a:off x="4034910" y="4407403"/>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44170"/>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cxnSp>
        <p:nvCxnSpPr>
          <p:cNvPr id="12" name="直接连接符 11"/>
          <p:cNvCxnSpPr/>
          <p:nvPr userDrawn="1"/>
        </p:nvCxnSpPr>
        <p:spPr>
          <a:xfrm>
            <a:off x="2046000" y="1712549"/>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userDrawn="1"/>
        </p:nvCxnSpPr>
        <p:spPr>
          <a:xfrm>
            <a:off x="2046000" y="3428810"/>
            <a:ext cx="8100000" cy="0"/>
          </a:xfrm>
          <a:prstGeom prst="line">
            <a:avLst/>
          </a:prstGeom>
          <a:ln>
            <a:solidFill>
              <a:schemeClr val="accent6"/>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18" name="平行四边形 17"/>
          <p:cNvSpPr/>
          <p:nvPr userDrawn="1"/>
        </p:nvSpPr>
        <p:spPr>
          <a:xfrm>
            <a:off x="0" y="1"/>
            <a:ext cx="12191483" cy="685800"/>
          </a:xfrm>
          <a:prstGeom prst="parallelogram">
            <a:avLst>
              <a:gd name="adj" fmla="val 44445"/>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7" name="图片 6"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8" name="文本占位符 31"/>
          <p:cNvSpPr>
            <a:spLocks noGrp="1"/>
          </p:cNvSpPr>
          <p:nvPr>
            <p:ph type="body" sz="quarter" idx="11"/>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7" name="文本占位符 16"/>
          <p:cNvSpPr>
            <a:spLocks noGrp="1"/>
          </p:cNvSpPr>
          <p:nvPr>
            <p:ph type="body" sz="quarter" idx="14" hasCustomPrompt="1"/>
          </p:nvPr>
        </p:nvSpPr>
        <p:spPr>
          <a:xfrm>
            <a:off x="319056" y="766710"/>
            <a:ext cx="11568144" cy="4765791"/>
          </a:xfrm>
          <a:prstGeom prst="rect">
            <a:avLst/>
          </a:prstGeom>
        </p:spPr>
        <p:txBody>
          <a:bodyPr/>
          <a:lstStyle>
            <a:lvl1pPr marL="228600" indent="-228600">
              <a:lnSpc>
                <a:spcPct val="130000"/>
              </a:lnSpc>
              <a:buFontTx/>
              <a:buBlip>
                <a:blip r:embed="rId4"/>
              </a:buBlip>
              <a:defRPr sz="2000">
                <a:solidFill>
                  <a:schemeClr val="accent2"/>
                </a:solidFill>
              </a:defRPr>
            </a:lvl1pPr>
            <a:lvl2pPr>
              <a:lnSpc>
                <a:spcPct val="130000"/>
              </a:lnSpc>
              <a:defRPr sz="2000">
                <a:solidFill>
                  <a:schemeClr val="accent2"/>
                </a:solidFill>
              </a:defRPr>
            </a:lvl2pPr>
            <a:lvl3pPr>
              <a:lnSpc>
                <a:spcPct val="130000"/>
              </a:lnSpc>
              <a:defRPr sz="1800">
                <a:solidFill>
                  <a:schemeClr val="accent2"/>
                </a:solidFill>
              </a:defRPr>
            </a:lvl3pPr>
            <a:lvl4pPr>
              <a:lnSpc>
                <a:spcPct val="130000"/>
              </a:lnSpc>
              <a:defRPr sz="1600">
                <a:solidFill>
                  <a:schemeClr val="accent2"/>
                </a:solidFill>
              </a:defRPr>
            </a:lvl4pPr>
            <a:lvl5pPr>
              <a:lnSpc>
                <a:spcPct val="130000"/>
              </a:lnSpc>
              <a:defRPr sz="1600">
                <a:solidFill>
                  <a:schemeClr val="accent2"/>
                </a:solidFill>
              </a:defRPr>
            </a:lvl5p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1" name="平行四边形 20"/>
          <p:cNvSpPr/>
          <p:nvPr userDrawn="1"/>
        </p:nvSpPr>
        <p:spPr>
          <a:xfrm>
            <a:off x="11428834" y="119857"/>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12" name="图片 11"/>
          <p:cNvPicPr>
            <a:picLocks noChangeAspect="1"/>
          </p:cNvPicPr>
          <p:nvPr userDrawn="1"/>
        </p:nvPicPr>
        <p:blipFill rotWithShape="1">
          <a:blip r:embed="rId5"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封底">
    <p:bg>
      <p:bgPr>
        <a:solidFill>
          <a:schemeClr val="accent1"/>
        </a:solidFill>
        <a:effectLst/>
      </p:bgPr>
    </p:bg>
    <p:spTree>
      <p:nvGrpSpPr>
        <p:cNvPr id="1" name=""/>
        <p:cNvGrpSpPr/>
        <p:nvPr/>
      </p:nvGrpSpPr>
      <p:grpSpPr>
        <a:xfrm>
          <a:off x="0" y="0"/>
          <a:ext cx="0" cy="0"/>
          <a:chOff x="0" y="0"/>
          <a:chExt cx="0" cy="0"/>
        </a:xfrm>
      </p:grpSpPr>
      <p:pic>
        <p:nvPicPr>
          <p:cNvPr id="17" name="图片 16"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30480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9689690" y="3429000"/>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19" name="图片 18"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5267828" y="853340"/>
            <a:ext cx="1656344" cy="1656344"/>
          </a:xfrm>
          <a:prstGeom prst="rect">
            <a:avLst/>
          </a:prstGeom>
        </p:spPr>
      </p:pic>
      <p:sp>
        <p:nvSpPr>
          <p:cNvPr id="20" name="文本占位符 31"/>
          <p:cNvSpPr>
            <a:spLocks noGrp="1"/>
          </p:cNvSpPr>
          <p:nvPr>
            <p:ph type="body" sz="quarter" idx="11"/>
          </p:nvPr>
        </p:nvSpPr>
        <p:spPr>
          <a:xfrm>
            <a:off x="2555162" y="3129756"/>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封底-2">
    <p:bg>
      <p:bgPr>
        <a:solidFill>
          <a:schemeClr val="accent1"/>
        </a:solidFill>
        <a:effectLst/>
      </p:bgPr>
    </p:bg>
    <p:spTree>
      <p:nvGrpSpPr>
        <p:cNvPr id="1" name=""/>
        <p:cNvGrpSpPr/>
        <p:nvPr/>
      </p:nvGrpSpPr>
      <p:grpSpPr>
        <a:xfrm>
          <a:off x="0" y="0"/>
          <a:ext cx="0" cy="0"/>
          <a:chOff x="0" y="0"/>
          <a:chExt cx="0" cy="0"/>
        </a:xfrm>
      </p:grpSpPr>
      <p:pic>
        <p:nvPicPr>
          <p:cNvPr id="9" name="图片 8" descr="图片包含 建筑物&#10;&#10;自动生成的说明"/>
          <p:cNvPicPr>
            <a:picLocks noChangeAspect="1"/>
          </p:cNvPicPr>
          <p:nvPr userDrawn="1"/>
        </p:nvPicPr>
        <p:blipFill>
          <a:blip r:embed="rId2">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cxnSp>
        <p:nvCxnSpPr>
          <p:cNvPr id="13" name="直接连接符 12"/>
          <p:cNvCxnSpPr/>
          <p:nvPr userDrawn="1"/>
        </p:nvCxnSpPr>
        <p:spPr>
          <a:xfrm>
            <a:off x="7322504" y="1488254"/>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 name="直接连接符 13"/>
          <p:cNvCxnSpPr/>
          <p:nvPr userDrawn="1"/>
        </p:nvCxnSpPr>
        <p:spPr>
          <a:xfrm>
            <a:off x="7322504" y="4146847"/>
            <a:ext cx="219751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20" name="文本占位符 31"/>
          <p:cNvSpPr>
            <a:spLocks noGrp="1"/>
          </p:cNvSpPr>
          <p:nvPr>
            <p:ph type="body" sz="quarter" idx="11"/>
          </p:nvPr>
        </p:nvSpPr>
        <p:spPr>
          <a:xfrm>
            <a:off x="5033473" y="2496180"/>
            <a:ext cx="7081677" cy="598488"/>
          </a:xfrm>
          <a:prstGeom prst="rect">
            <a:avLst/>
          </a:prstGeom>
        </p:spPr>
        <p:txBody>
          <a:bodyPr anchor="ctr"/>
          <a:lstStyle>
            <a:lvl1pPr marL="0" indent="0" algn="ctr">
              <a:lnSpc>
                <a:spcPct val="100000"/>
              </a:lnSpc>
              <a:buNone/>
              <a:defRPr sz="6000" b="1" spc="600">
                <a:solidFill>
                  <a:schemeClr val="bg1"/>
                </a:solidFill>
              </a:defRPr>
            </a:lvl1pPr>
          </a:lstStyle>
          <a:p>
            <a:pPr lvl="0"/>
            <a:endParaRPr lang="zh-CN" altLang="en-US" dirty="0"/>
          </a:p>
        </p:txBody>
      </p:sp>
      <p:pic>
        <p:nvPicPr>
          <p:cNvPr id="3" name="图片 2"/>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790001" y="1860735"/>
            <a:ext cx="2858911" cy="2332270"/>
          </a:xfrm>
          <a:prstGeom prst="rect">
            <a:avLst/>
          </a:prstGeom>
        </p:spPr>
      </p:pic>
      <p:pic>
        <p:nvPicPr>
          <p:cNvPr id="7" name="图片 6"/>
          <p:cNvPicPr>
            <a:picLocks noChangeAspect="1"/>
          </p:cNvPicPr>
          <p:nvPr userDrawn="1"/>
        </p:nvPicPr>
        <p:blipFill rotWithShape="1">
          <a:blip r:embed="rId4">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封底-3">
    <p:bg>
      <p:bgPr>
        <a:solidFill>
          <a:schemeClr val="accent1"/>
        </a:solidFill>
        <a:effectLst/>
      </p:bgPr>
    </p:bg>
    <p:spTree>
      <p:nvGrpSpPr>
        <p:cNvPr id="1" name=""/>
        <p:cNvGrpSpPr/>
        <p:nvPr/>
      </p:nvGrpSpPr>
      <p:grpSpPr>
        <a:xfrm>
          <a:off x="0" y="0"/>
          <a:ext cx="0" cy="0"/>
          <a:chOff x="0" y="0"/>
          <a:chExt cx="0" cy="0"/>
        </a:xfrm>
      </p:grpSpPr>
      <p:sp>
        <p:nvSpPr>
          <p:cNvPr id="2" name="流程图: 离页连接符 1"/>
          <p:cNvSpPr/>
          <p:nvPr userDrawn="1"/>
        </p:nvSpPr>
        <p:spPr>
          <a:xfrm>
            <a:off x="3419386" y="0"/>
            <a:ext cx="5353229" cy="5219695"/>
          </a:xfrm>
          <a:prstGeom prst="flowChartOffpageConnector">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占位符 31"/>
          <p:cNvSpPr>
            <a:spLocks noGrp="1"/>
          </p:cNvSpPr>
          <p:nvPr>
            <p:ph type="body" sz="quarter" idx="11"/>
          </p:nvPr>
        </p:nvSpPr>
        <p:spPr>
          <a:xfrm>
            <a:off x="2952571" y="2609847"/>
            <a:ext cx="6286859" cy="598488"/>
          </a:xfrm>
          <a:prstGeom prst="rect">
            <a:avLst/>
          </a:prstGeom>
        </p:spPr>
        <p:txBody>
          <a:bodyPr anchor="ctr"/>
          <a:lstStyle>
            <a:lvl1pPr marL="0" indent="0" algn="ctr">
              <a:lnSpc>
                <a:spcPct val="100000"/>
              </a:lnSpc>
              <a:buNone/>
              <a:defRPr sz="5400" b="1" spc="600">
                <a:solidFill>
                  <a:schemeClr val="accent1"/>
                </a:solidFill>
              </a:defRPr>
            </a:lvl1pPr>
          </a:lstStyle>
          <a:p>
            <a:pPr lvl="0"/>
            <a:endParaRPr lang="zh-CN" altLang="en-US" dirty="0"/>
          </a:p>
        </p:txBody>
      </p:sp>
      <p:pic>
        <p:nvPicPr>
          <p:cNvPr id="7" name="图片 6"/>
          <p:cNvPicPr>
            <a:picLocks noChangeAspect="1"/>
          </p:cNvPicPr>
          <p:nvPr userDrawn="1"/>
        </p:nvPicPr>
        <p:blipFill rotWithShape="1">
          <a:blip r:embed="rId2">
            <a:alphaModFix amt="20000"/>
            <a:duotone>
              <a:schemeClr val="accent4">
                <a:shade val="45000"/>
                <a:satMod val="135000"/>
              </a:schemeClr>
              <a:prstClr val="white"/>
            </a:duotone>
          </a:blip>
          <a:srcRect t="9831" b="36385"/>
          <a:stretch>
            <a:fillRect/>
          </a:stretch>
        </p:blipFill>
        <p:spPr>
          <a:xfrm>
            <a:off x="3352562" y="6146610"/>
            <a:ext cx="5486876" cy="406590"/>
          </a:xfrm>
          <a:prstGeom prst="rect">
            <a:avLst/>
          </a:prstGeom>
        </p:spPr>
      </p:pic>
      <p:pic>
        <p:nvPicPr>
          <p:cNvPr id="5" name="图片 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4586410" y="188997"/>
            <a:ext cx="3019180" cy="2116050"/>
          </a:xfrm>
          <a:prstGeom prst="rect">
            <a:avLst/>
          </a:prstGeom>
        </p:spPr>
      </p:pic>
      <p:sp>
        <p:nvSpPr>
          <p:cNvPr id="18" name="任意多边形: 形状 17"/>
          <p:cNvSpPr/>
          <p:nvPr userDrawn="1"/>
        </p:nvSpPr>
        <p:spPr>
          <a:xfrm>
            <a:off x="3419386" y="4393629"/>
            <a:ext cx="5353229" cy="1461642"/>
          </a:xfrm>
          <a:custGeom>
            <a:avLst/>
            <a:gdLst>
              <a:gd name="connsiteX0" fmla="*/ 0 w 5353229"/>
              <a:gd name="connsiteY0" fmla="*/ 0 h 1461642"/>
              <a:gd name="connsiteX1" fmla="*/ 2676615 w 5353229"/>
              <a:gd name="connsiteY1" fmla="*/ 1043939 h 1461642"/>
              <a:gd name="connsiteX2" fmla="*/ 5353229 w 5353229"/>
              <a:gd name="connsiteY2" fmla="*/ 0 h 1461642"/>
              <a:gd name="connsiteX3" fmla="*/ 5353229 w 5353229"/>
              <a:gd name="connsiteY3" fmla="*/ 417703 h 1461642"/>
              <a:gd name="connsiteX4" fmla="*/ 2676615 w 5353229"/>
              <a:gd name="connsiteY4" fmla="*/ 1461642 h 1461642"/>
              <a:gd name="connsiteX5" fmla="*/ 0 w 5353229"/>
              <a:gd name="connsiteY5" fmla="*/ 417703 h 14616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5353229" h="1461642">
                <a:moveTo>
                  <a:pt x="0" y="0"/>
                </a:moveTo>
                <a:lnTo>
                  <a:pt x="2676615" y="1043939"/>
                </a:lnTo>
                <a:lnTo>
                  <a:pt x="5353229" y="0"/>
                </a:lnTo>
                <a:lnTo>
                  <a:pt x="5353229" y="417703"/>
                </a:lnTo>
                <a:lnTo>
                  <a:pt x="2676615" y="1461642"/>
                </a:lnTo>
                <a:lnTo>
                  <a:pt x="0" y="417703"/>
                </a:lnTo>
                <a:close/>
              </a:path>
            </a:pathLst>
          </a:cu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9" name="图片 8" descr="图片包含 建筑物&#10;&#10;自动生成的说明"/>
          <p:cNvPicPr>
            <a:picLocks noChangeAspect="1"/>
          </p:cNvPicPr>
          <p:nvPr userDrawn="1"/>
        </p:nvPicPr>
        <p:blipFill>
          <a:blip r:embed="rId4">
            <a:alphaModFix amt="2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空白">
    <p:spTree>
      <p:nvGrpSpPr>
        <p:cNvPr id="1" name=""/>
        <p:cNvGrpSpPr/>
        <p:nvPr/>
      </p:nvGrpSpPr>
      <p:grpSpPr>
        <a:xfrm>
          <a:off x="0" y="0"/>
          <a:ext cx="0" cy="0"/>
          <a:chOff x="0" y="0"/>
          <a:chExt cx="0" cy="0"/>
        </a:xfrm>
      </p:grpSpPr>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空白（lowpoly）">
    <p:spTree>
      <p:nvGrpSpPr>
        <p:cNvPr id="1" name=""/>
        <p:cNvGrpSpPr/>
        <p:nvPr/>
      </p:nvGrpSpPr>
      <p:grpSpPr>
        <a:xfrm>
          <a:off x="0" y="0"/>
          <a:ext cx="0" cy="0"/>
          <a:chOff x="0" y="0"/>
          <a:chExt cx="0" cy="0"/>
        </a:xfrm>
      </p:grpSpPr>
      <p:pic>
        <p:nvPicPr>
          <p:cNvPr id="5" name="图片 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封面2">
    <p:spTree>
      <p:nvGrpSpPr>
        <p:cNvPr id="1" name=""/>
        <p:cNvGrpSpPr/>
        <p:nvPr/>
      </p:nvGrpSpPr>
      <p:grpSpPr>
        <a:xfrm>
          <a:off x="0" y="0"/>
          <a:ext cx="0" cy="0"/>
          <a:chOff x="0" y="0"/>
          <a:chExt cx="0" cy="0"/>
        </a:xfrm>
      </p:grpSpPr>
      <p:sp>
        <p:nvSpPr>
          <p:cNvPr id="4" name="图片占位符 3"/>
          <p:cNvSpPr>
            <a:spLocks noGrp="1"/>
          </p:cNvSpPr>
          <p:nvPr>
            <p:ph type="pic" sz="quarter" idx="12"/>
          </p:nvPr>
        </p:nvSpPr>
        <p:spPr>
          <a:xfrm>
            <a:off x="0" y="749300"/>
            <a:ext cx="12203394" cy="3191932"/>
          </a:xfrm>
          <a:prstGeom prst="rect">
            <a:avLst/>
          </a:prstGeom>
        </p:spPr>
        <p:txBody>
          <a:bodyPr/>
          <a:lstStyle/>
          <a:p>
            <a:endParaRPr lang="zh-CN" altLang="en-US"/>
          </a:p>
        </p:txBody>
      </p:sp>
      <p:pic>
        <p:nvPicPr>
          <p:cNvPr id="8" name="图片 7" descr="图片包含 建筑物&#10;&#10;自动生成的说明"/>
          <p:cNvPicPr>
            <a:picLocks noChangeAspect="1"/>
          </p:cNvPicPr>
          <p:nvPr userDrawn="1"/>
        </p:nvPicPr>
        <p:blipFill>
          <a:blip r:embed="rId2">
            <a:alphaModFix amt="5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50417" y="2900149"/>
            <a:ext cx="12292835" cy="3957851"/>
          </a:xfrm>
          <a:prstGeom prst="rect">
            <a:avLst/>
          </a:prstGeom>
        </p:spPr>
      </p:pic>
      <p:pic>
        <p:nvPicPr>
          <p:cNvPr id="10" name="图片 9"/>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sp>
        <p:nvSpPr>
          <p:cNvPr id="22" name="标题 1"/>
          <p:cNvSpPr>
            <a:spLocks noGrp="1"/>
          </p:cNvSpPr>
          <p:nvPr>
            <p:ph type="title" hasCustomPrompt="1"/>
          </p:nvPr>
        </p:nvSpPr>
        <p:spPr>
          <a:xfrm>
            <a:off x="1069561" y="3383857"/>
            <a:ext cx="10052879" cy="1060855"/>
          </a:xfrm>
          <a:prstGeom prst="rect">
            <a:avLst/>
          </a:prstGeom>
          <a:solidFill>
            <a:schemeClr val="bg1"/>
          </a:solidFill>
          <a:effectLst>
            <a:outerShdw blurRad="50800" dist="38100" dir="2700000" algn="tl" rotWithShape="0">
              <a:prstClr val="black">
                <a:alpha val="40000"/>
              </a:prstClr>
            </a:outerShdw>
          </a:effectLst>
        </p:spPr>
        <p:txBody>
          <a:bodyPr anchor="ctr">
            <a:noAutofit/>
          </a:bodyPr>
          <a:lstStyle>
            <a:lvl1pPr algn="ctr">
              <a:defRPr sz="54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4644345" y="5798690"/>
            <a:ext cx="2903311" cy="454025"/>
          </a:xfrm>
          <a:prstGeom prst="rect">
            <a:avLst/>
          </a:prstGeom>
        </p:spPr>
        <p:txBody>
          <a:bodyPr anchor="ctr"/>
          <a:lstStyle>
            <a:lvl1pPr marL="0" indent="0" algn="ctr">
              <a:lnSpc>
                <a:spcPct val="100000"/>
              </a:lnSpc>
              <a:buNone/>
              <a:defRPr sz="24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4034910" y="5052868"/>
            <a:ext cx="4122181" cy="598488"/>
          </a:xfrm>
          <a:prstGeom prst="rect">
            <a:avLst/>
          </a:prstGeom>
        </p:spPr>
        <p:txBody>
          <a:bodyPr anchor="ctr"/>
          <a:lstStyle>
            <a:lvl1pPr marL="0" indent="0" algn="ctr">
              <a:lnSpc>
                <a:spcPct val="100000"/>
              </a:lnSpc>
              <a:buNone/>
              <a:defRPr sz="3200" b="1">
                <a:solidFill>
                  <a:schemeClr val="accent2"/>
                </a:solidFill>
              </a:defRPr>
            </a:lvl1pPr>
          </a:lstStyle>
          <a:p>
            <a:pPr lvl="0"/>
            <a:endParaRPr lang="zh-CN" altLang="en-US" dirty="0"/>
          </a:p>
        </p:txBody>
      </p:sp>
      <p:pic>
        <p:nvPicPr>
          <p:cNvPr id="35" name="图片 34"/>
          <p:cNvPicPr>
            <a:picLocks noChangeAspect="1"/>
          </p:cNvPicPr>
          <p:nvPr userDrawn="1"/>
        </p:nvPicPr>
        <p:blipFill rotWithShape="1">
          <a:blip r:embed="rId4" cstate="print"/>
          <a:srcRect l="74359" r="1346"/>
          <a:stretch>
            <a:fillRect/>
          </a:stretch>
        </p:blipFill>
        <p:spPr>
          <a:xfrm>
            <a:off x="8870172" y="274183"/>
            <a:ext cx="3002280" cy="411617"/>
          </a:xfrm>
          <a:prstGeom prst="rect">
            <a:avLst/>
          </a:prstGeom>
        </p:spPr>
      </p:pic>
      <p:grpSp>
        <p:nvGrpSpPr>
          <p:cNvPr id="2" name="组合 1"/>
          <p:cNvGrpSpPr/>
          <p:nvPr userDrawn="1"/>
        </p:nvGrpSpPr>
        <p:grpSpPr>
          <a:xfrm>
            <a:off x="3352562" y="6252715"/>
            <a:ext cx="5486876" cy="406590"/>
            <a:chOff x="3352562" y="6073254"/>
            <a:chExt cx="5486876" cy="406590"/>
          </a:xfrm>
        </p:grpSpPr>
        <p:pic>
          <p:nvPicPr>
            <p:cNvPr id="18" name="图片 17"/>
            <p:cNvPicPr>
              <a:picLocks noChangeAspect="1"/>
            </p:cNvPicPr>
            <p:nvPr userDrawn="1"/>
          </p:nvPicPr>
          <p:blipFill rotWithShape="1">
            <a:blip r:embed="rId5">
              <a:alphaModFix amt="35000"/>
            </a:blip>
            <a:srcRect t="9831" b="36385"/>
            <a:stretch>
              <a:fillRect/>
            </a:stretch>
          </p:blipFill>
          <p:spPr>
            <a:xfrm>
              <a:off x="3352562" y="6073254"/>
              <a:ext cx="5486876" cy="406590"/>
            </a:xfrm>
            <a:prstGeom prst="rect">
              <a:avLst/>
            </a:prstGeom>
          </p:spPr>
        </p:pic>
        <p:sp>
          <p:nvSpPr>
            <p:cNvPr id="37" name="椭圆 36"/>
            <p:cNvSpPr/>
            <p:nvPr userDrawn="1"/>
          </p:nvSpPr>
          <p:spPr>
            <a:xfrm>
              <a:off x="6051000" y="6259222"/>
              <a:ext cx="90000" cy="90000"/>
            </a:xfrm>
            <a:prstGeom prst="ellipse">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封面3">
    <p:spTree>
      <p:nvGrpSpPr>
        <p:cNvPr id="1" name=""/>
        <p:cNvGrpSpPr/>
        <p:nvPr/>
      </p:nvGrpSpPr>
      <p:grpSpPr>
        <a:xfrm>
          <a:off x="0" y="0"/>
          <a:ext cx="0" cy="0"/>
          <a:chOff x="0" y="0"/>
          <a:chExt cx="0" cy="0"/>
        </a:xfrm>
      </p:grpSpPr>
      <p:pic>
        <p:nvPicPr>
          <p:cNvPr id="12" name="图片 11"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5" name="平行四边形 4"/>
          <p:cNvSpPr/>
          <p:nvPr userDrawn="1"/>
        </p:nvSpPr>
        <p:spPr>
          <a:xfrm>
            <a:off x="4144710" y="1537750"/>
            <a:ext cx="8047290" cy="3189811"/>
          </a:xfrm>
          <a:prstGeom prst="parallelogram">
            <a:avLst>
              <a:gd name="adj" fmla="val 0"/>
            </a:avLst>
          </a:prstGeom>
          <a:solidFill>
            <a:schemeClr val="bg1"/>
          </a:solidFill>
          <a:ln>
            <a:solidFill>
              <a:schemeClr val="bg1">
                <a:lumMod val="9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图片包含 建筑物&#10;&#10;自动生成的说明"/>
          <p:cNvPicPr>
            <a:picLocks noChangeAspect="1"/>
          </p:cNvPicPr>
          <p:nvPr userDrawn="1"/>
        </p:nvPicPr>
        <p:blipFill>
          <a:blip r:embed="rId3" cstate="print">
            <a:alphaModFix amt="10000"/>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4439986" y="2142500"/>
            <a:ext cx="8047290" cy="2590938"/>
          </a:xfrm>
          <a:prstGeom prst="rect">
            <a:avLst/>
          </a:prstGeom>
        </p:spPr>
      </p:pic>
      <p:sp>
        <p:nvSpPr>
          <p:cNvPr id="22" name="标题 1"/>
          <p:cNvSpPr>
            <a:spLocks noGrp="1"/>
          </p:cNvSpPr>
          <p:nvPr>
            <p:ph type="title" hasCustomPrompt="1"/>
          </p:nvPr>
        </p:nvSpPr>
        <p:spPr>
          <a:xfrm>
            <a:off x="5281297" y="2602227"/>
            <a:ext cx="6426437" cy="1060855"/>
          </a:xfrm>
          <a:prstGeom prst="rect">
            <a:avLst/>
          </a:prstGeom>
          <a:noFill/>
          <a:effectLst/>
        </p:spPr>
        <p:txBody>
          <a:bodyPr anchor="ctr">
            <a:noAutofit/>
          </a:bodyPr>
          <a:lstStyle>
            <a:lvl1pPr algn="ctr">
              <a:defRPr sz="4000" b="1">
                <a:solidFill>
                  <a:schemeClr val="accent1"/>
                </a:solidFill>
              </a:defRPr>
            </a:lvl1pPr>
          </a:lstStyle>
          <a:p>
            <a:r>
              <a:rPr lang="zh-CN" altLang="en-US" dirty="0"/>
              <a:t>单击此处编辑标题样式</a:t>
            </a:r>
          </a:p>
        </p:txBody>
      </p:sp>
      <p:sp>
        <p:nvSpPr>
          <p:cNvPr id="26" name="内容占位符 25"/>
          <p:cNvSpPr>
            <a:spLocks noGrp="1"/>
          </p:cNvSpPr>
          <p:nvPr>
            <p:ph sz="quarter" idx="10" hasCustomPrompt="1"/>
          </p:nvPr>
        </p:nvSpPr>
        <p:spPr>
          <a:xfrm>
            <a:off x="7341280" y="4870088"/>
            <a:ext cx="2244701" cy="454025"/>
          </a:xfrm>
          <a:prstGeom prst="rect">
            <a:avLst/>
          </a:prstGeom>
        </p:spPr>
        <p:txBody>
          <a:bodyPr anchor="ctr"/>
          <a:lstStyle>
            <a:lvl1pPr marL="0" indent="0" algn="ctr">
              <a:lnSpc>
                <a:spcPct val="100000"/>
              </a:lnSpc>
              <a:buNone/>
              <a:defRPr sz="1800">
                <a:solidFill>
                  <a:schemeClr val="accent2"/>
                </a:solidFill>
              </a:defRPr>
            </a:lvl1pPr>
          </a:lstStyle>
          <a:p>
            <a:pPr lvl="0"/>
            <a:fld id="{C6124F18-99FF-4E25-B026-C95B196756F6}" type="datetime2">
              <a:rPr lang="zh-CN" altLang="en-US" smtClean="0"/>
              <a:t>​</a:t>
            </a:fld>
            <a:endParaRPr lang="zh-CN" altLang="en-US" dirty="0"/>
          </a:p>
        </p:txBody>
      </p:sp>
      <p:sp>
        <p:nvSpPr>
          <p:cNvPr id="32" name="文本占位符 31"/>
          <p:cNvSpPr>
            <a:spLocks noGrp="1"/>
          </p:cNvSpPr>
          <p:nvPr>
            <p:ph type="body" sz="quarter" idx="11"/>
          </p:nvPr>
        </p:nvSpPr>
        <p:spPr>
          <a:xfrm>
            <a:off x="6819584" y="3810704"/>
            <a:ext cx="3349862" cy="598488"/>
          </a:xfrm>
          <a:prstGeom prst="rect">
            <a:avLst/>
          </a:prstGeom>
        </p:spPr>
        <p:txBody>
          <a:bodyPr anchor="ctr"/>
          <a:lstStyle>
            <a:lvl1pPr marL="0" indent="0" algn="ctr">
              <a:lnSpc>
                <a:spcPct val="100000"/>
              </a:lnSpc>
              <a:buNone/>
              <a:defRPr sz="2400" b="1">
                <a:solidFill>
                  <a:schemeClr val="accent2"/>
                </a:solidFill>
              </a:defRPr>
            </a:lvl1pPr>
          </a:lstStyle>
          <a:p>
            <a:pPr lvl="0"/>
            <a:endParaRPr lang="zh-CN" altLang="en-US" dirty="0"/>
          </a:p>
        </p:txBody>
      </p:sp>
      <p:sp>
        <p:nvSpPr>
          <p:cNvPr id="15" name="图片占位符 14"/>
          <p:cNvSpPr>
            <a:spLocks noGrp="1"/>
          </p:cNvSpPr>
          <p:nvPr>
            <p:ph type="pic" sz="quarter" idx="12"/>
          </p:nvPr>
        </p:nvSpPr>
        <p:spPr>
          <a:xfrm>
            <a:off x="0" y="1119382"/>
            <a:ext cx="6323888" cy="4026547"/>
          </a:xfrm>
          <a:custGeom>
            <a:avLst/>
            <a:gdLst>
              <a:gd name="connsiteX0" fmla="*/ 0 w 4827208"/>
              <a:gd name="connsiteY0" fmla="*/ 0 h 3236615"/>
              <a:gd name="connsiteX1" fmla="*/ 4827208 w 4827208"/>
              <a:gd name="connsiteY1" fmla="*/ 0 h 3236615"/>
              <a:gd name="connsiteX2" fmla="*/ 3218537 w 4827208"/>
              <a:gd name="connsiteY2" fmla="*/ 3236615 h 3236615"/>
              <a:gd name="connsiteX3" fmla="*/ 0 w 4827208"/>
              <a:gd name="connsiteY3" fmla="*/ 3236615 h 3236615"/>
            </a:gdLst>
            <a:ahLst/>
            <a:cxnLst>
              <a:cxn ang="0">
                <a:pos x="connsiteX0" y="connsiteY0"/>
              </a:cxn>
              <a:cxn ang="0">
                <a:pos x="connsiteX1" y="connsiteY1"/>
              </a:cxn>
              <a:cxn ang="0">
                <a:pos x="connsiteX2" y="connsiteY2"/>
              </a:cxn>
              <a:cxn ang="0">
                <a:pos x="connsiteX3" y="connsiteY3"/>
              </a:cxn>
            </a:cxnLst>
            <a:rect l="l" t="t" r="r" b="b"/>
            <a:pathLst>
              <a:path w="4827208" h="3236615">
                <a:moveTo>
                  <a:pt x="0" y="0"/>
                </a:moveTo>
                <a:lnTo>
                  <a:pt x="4827208" y="0"/>
                </a:lnTo>
                <a:lnTo>
                  <a:pt x="3218537" y="3236615"/>
                </a:lnTo>
                <a:lnTo>
                  <a:pt x="0" y="3236615"/>
                </a:lnTo>
                <a:close/>
              </a:path>
            </a:pathLst>
          </a:custGeom>
          <a:effectLst>
            <a:outerShdw blurRad="50800" dist="38100" dir="2700000" algn="tl" rotWithShape="0">
              <a:prstClr val="black">
                <a:alpha val="40000"/>
              </a:prstClr>
            </a:outerShdw>
          </a:effectLst>
        </p:spPr>
        <p:txBody>
          <a:bodyPr wrap="square">
            <a:noAutofit/>
          </a:bodyPr>
          <a:lstStyle/>
          <a:p>
            <a:endParaRPr lang="zh-CN" altLang="en-US"/>
          </a:p>
        </p:txBody>
      </p:sp>
      <p:pic>
        <p:nvPicPr>
          <p:cNvPr id="6" name="图片 5"/>
          <p:cNvPicPr>
            <a:picLocks noChangeAspect="1"/>
          </p:cNvPicPr>
          <p:nvPr userDrawn="1"/>
        </p:nvPicPr>
        <p:blipFill>
          <a:blip r:embed="rId4"/>
          <a:stretch>
            <a:fillRect/>
          </a:stretch>
        </p:blipFill>
        <p:spPr>
          <a:xfrm>
            <a:off x="6524558" y="4410381"/>
            <a:ext cx="3935296" cy="209291"/>
          </a:xfrm>
          <a:prstGeom prst="rect">
            <a:avLst/>
          </a:prstGeom>
        </p:spPr>
      </p:pic>
      <p:pic>
        <p:nvPicPr>
          <p:cNvPr id="24" name="图片 23"/>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222913" y="51177"/>
            <a:ext cx="2169174" cy="713098"/>
          </a:xfrm>
          <a:prstGeom prst="rect">
            <a:avLst/>
          </a:prstGeom>
        </p:spPr>
      </p:pic>
      <p:pic>
        <p:nvPicPr>
          <p:cNvPr id="27" name="图片 26"/>
          <p:cNvPicPr>
            <a:picLocks noChangeAspect="1"/>
          </p:cNvPicPr>
          <p:nvPr userDrawn="1"/>
        </p:nvPicPr>
        <p:blipFill rotWithShape="1">
          <a:blip r:embed="rId6" cstate="print"/>
          <a:srcRect r="1346"/>
          <a:stretch>
            <a:fillRect/>
          </a:stretch>
        </p:blipFill>
        <p:spPr>
          <a:xfrm>
            <a:off x="516" y="6041797"/>
            <a:ext cx="12166903" cy="411617"/>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目录-1">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4" name="组合 3"/>
          <p:cNvGrpSpPr/>
          <p:nvPr userDrawn="1"/>
        </p:nvGrpSpPr>
        <p:grpSpPr>
          <a:xfrm>
            <a:off x="304800" y="2455636"/>
            <a:ext cx="4122059" cy="1462680"/>
            <a:chOff x="304800" y="2709636"/>
            <a:chExt cx="4122059" cy="1462680"/>
          </a:xfrm>
        </p:grpSpPr>
        <p:grpSp>
          <p:nvGrpSpPr>
            <p:cNvPr id="5" name="组合 4"/>
            <p:cNvGrpSpPr/>
            <p:nvPr/>
          </p:nvGrpSpPr>
          <p:grpSpPr>
            <a:xfrm>
              <a:off x="304800" y="2709636"/>
              <a:ext cx="4122059" cy="1462680"/>
              <a:chOff x="667656" y="1497651"/>
              <a:chExt cx="4122059"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2387598" y="1755350"/>
                <a:ext cx="2235199" cy="923330"/>
              </a:xfrm>
              <a:prstGeom prst="rect">
                <a:avLst/>
              </a:prstGeom>
              <a:noFill/>
            </p:spPr>
            <p:txBody>
              <a:bodyPr wrap="square" rtlCol="0">
                <a:spAutoFit/>
              </a:bodyPr>
              <a:lstStyle/>
              <a:p>
                <a:pPr algn="ctr"/>
                <a:r>
                  <a:rPr lang="zh-CN" altLang="en-US" sz="54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3887" y="2871509"/>
              <a:ext cx="1590855" cy="1114981"/>
            </a:xfrm>
            <a:prstGeom prst="rect">
              <a:avLst/>
            </a:prstGeom>
          </p:spPr>
        </p:pic>
      </p:grpSp>
      <p:sp>
        <p:nvSpPr>
          <p:cNvPr id="13" name="图片占位符 12"/>
          <p:cNvSpPr>
            <a:spLocks noGrp="1"/>
          </p:cNvSpPr>
          <p:nvPr>
            <p:ph type="pic" sz="quarter" idx="10"/>
          </p:nvPr>
        </p:nvSpPr>
        <p:spPr>
          <a:xfrm>
            <a:off x="5772150" y="0"/>
            <a:ext cx="6419850" cy="6858000"/>
          </a:xfrm>
          <a:prstGeom prst="rect">
            <a:avLst/>
          </a:prstGeom>
        </p:spPr>
        <p:txBody>
          <a:bodyPr/>
          <a:lstStyle/>
          <a:p>
            <a:endParaRPr lang="zh-CN" altLang="en-US"/>
          </a:p>
        </p:txBody>
      </p:sp>
      <p:sp>
        <p:nvSpPr>
          <p:cNvPr id="22" name="矩形 21"/>
          <p:cNvSpPr/>
          <p:nvPr userDrawn="1"/>
        </p:nvSpPr>
        <p:spPr>
          <a:xfrm flipV="1">
            <a:off x="5672624" y="0"/>
            <a:ext cx="90000" cy="6858000"/>
          </a:xfrm>
          <a:prstGeom prst="rect">
            <a:avLst/>
          </a:prstGeom>
          <a:solidFill>
            <a:schemeClr val="accent6"/>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目录-2">
    <p:spTree>
      <p:nvGrpSpPr>
        <p:cNvPr id="1" name=""/>
        <p:cNvGrpSpPr/>
        <p:nvPr/>
      </p:nvGrpSpPr>
      <p:grpSpPr>
        <a:xfrm>
          <a:off x="0" y="0"/>
          <a:ext cx="0" cy="0"/>
          <a:chOff x="0" y="0"/>
          <a:chExt cx="0" cy="0"/>
        </a:xfrm>
      </p:grpSpPr>
      <p:pic>
        <p:nvPicPr>
          <p:cNvPr id="15" name="图片 14"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grpSp>
        <p:nvGrpSpPr>
          <p:cNvPr id="5" name="组合 4"/>
          <p:cNvGrpSpPr/>
          <p:nvPr/>
        </p:nvGrpSpPr>
        <p:grpSpPr>
          <a:xfrm>
            <a:off x="4034970" y="685800"/>
            <a:ext cx="4122060" cy="1462680"/>
            <a:chOff x="667655" y="1497651"/>
            <a:chExt cx="4122060" cy="1462680"/>
          </a:xfrm>
        </p:grpSpPr>
        <p:grpSp>
          <p:nvGrpSpPr>
            <p:cNvPr id="7" name="组合 6"/>
            <p:cNvGrpSpPr/>
            <p:nvPr/>
          </p:nvGrpSpPr>
          <p:grpSpPr>
            <a:xfrm>
              <a:off x="667656" y="1497651"/>
              <a:ext cx="4122059" cy="1438728"/>
              <a:chOff x="537028" y="1493158"/>
              <a:chExt cx="4122059" cy="1438728"/>
            </a:xfrm>
          </p:grpSpPr>
          <p:sp>
            <p:nvSpPr>
              <p:cNvPr id="10" name="矩形 9"/>
              <p:cNvSpPr/>
              <p:nvPr/>
            </p:nvSpPr>
            <p:spPr>
              <a:xfrm>
                <a:off x="537029" y="1493158"/>
                <a:ext cx="4122058" cy="1438728"/>
              </a:xfrm>
              <a:prstGeom prst="rect">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descr="图片包含 建筑物&#10;&#10;自动生成的说明"/>
              <p:cNvPicPr>
                <a:picLocks noChangeAspect="1"/>
              </p:cNvPicPr>
              <p:nvPr/>
            </p:nvPicPr>
            <p:blipFill>
              <a:blip r:embed="rId3" cstate="print">
                <a:alphaModFix amt="25000"/>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537028" y="1604731"/>
                <a:ext cx="4122058" cy="1327155"/>
              </a:xfrm>
              <a:prstGeom prst="rect">
                <a:avLst/>
              </a:prstGeom>
              <a:effectLst/>
            </p:spPr>
          </p:pic>
        </p:grpSp>
        <p:sp>
          <p:nvSpPr>
            <p:cNvPr id="8" name="文本框 7"/>
            <p:cNvSpPr txBox="1"/>
            <p:nvPr/>
          </p:nvSpPr>
          <p:spPr>
            <a:xfrm>
              <a:off x="667655" y="1755350"/>
              <a:ext cx="4122059" cy="1015663"/>
            </a:xfrm>
            <a:prstGeom prst="rect">
              <a:avLst/>
            </a:prstGeom>
            <a:noFill/>
          </p:spPr>
          <p:txBody>
            <a:bodyPr wrap="square" rtlCol="0">
              <a:spAutoFit/>
            </a:bodyPr>
            <a:lstStyle/>
            <a:p>
              <a:pPr algn="ctr"/>
              <a:r>
                <a:rPr lang="zh-CN" altLang="en-US" sz="6000" b="1" dirty="0">
                  <a:solidFill>
                    <a:schemeClr val="accent1"/>
                  </a:solidFill>
                </a:rPr>
                <a:t>目         录</a:t>
              </a:r>
            </a:p>
          </p:txBody>
        </p:sp>
        <p:sp>
          <p:nvSpPr>
            <p:cNvPr id="9" name="矩形 8"/>
            <p:cNvSpPr/>
            <p:nvPr/>
          </p:nvSpPr>
          <p:spPr>
            <a:xfrm rot="16200000">
              <a:off x="2683685" y="854302"/>
              <a:ext cx="90000" cy="4122058"/>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291047" y="797373"/>
            <a:ext cx="1590855" cy="1114981"/>
          </a:xfrm>
          <a:prstGeom prst="rect">
            <a:avLst/>
          </a:prstGeom>
        </p:spPr>
      </p:pic>
      <p:sp>
        <p:nvSpPr>
          <p:cNvPr id="13" name="图片占位符 12"/>
          <p:cNvSpPr>
            <a:spLocks noGrp="1"/>
          </p:cNvSpPr>
          <p:nvPr userDrawn="1">
            <p:ph type="pic" sz="quarter" idx="10"/>
          </p:nvPr>
        </p:nvSpPr>
        <p:spPr>
          <a:xfrm>
            <a:off x="-19050" y="3428999"/>
            <a:ext cx="12211050" cy="3428999"/>
          </a:xfrm>
          <a:prstGeom prst="rect">
            <a:avLst/>
          </a:prstGeom>
        </p:spPr>
        <p:txBody>
          <a:bodyPr/>
          <a:lstStyle/>
          <a:p>
            <a:endParaRPr lang="zh-CN" altLang="en-US"/>
          </a:p>
        </p:txBody>
      </p:sp>
      <p:sp>
        <p:nvSpPr>
          <p:cNvPr id="14" name="矩形 13"/>
          <p:cNvSpPr/>
          <p:nvPr userDrawn="1"/>
        </p:nvSpPr>
        <p:spPr>
          <a:xfrm rot="16200000" flipV="1">
            <a:off x="6051001" y="-2738344"/>
            <a:ext cx="90000" cy="12198901"/>
          </a:xfrm>
          <a:prstGeom prst="rect">
            <a:avLst/>
          </a:prstGeom>
          <a:solidFill>
            <a:schemeClr val="bg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章节过渡页">
    <p:spTree>
      <p:nvGrpSpPr>
        <p:cNvPr id="1" name=""/>
        <p:cNvGrpSpPr/>
        <p:nvPr/>
      </p:nvGrpSpPr>
      <p:grpSpPr>
        <a:xfrm>
          <a:off x="0" y="0"/>
          <a:ext cx="0" cy="0"/>
          <a:chOff x="0" y="0"/>
          <a:chExt cx="0" cy="0"/>
        </a:xfrm>
      </p:grpSpPr>
      <p:pic>
        <p:nvPicPr>
          <p:cNvPr id="8" name="图片 7"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6200000">
            <a:off x="6051000" y="-2616750"/>
            <a:ext cx="90000" cy="12192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12192000" cy="3442348"/>
          </a:xfrm>
          <a:prstGeom prst="rect">
            <a:avLst/>
          </a:prstGeom>
        </p:spPr>
        <p:txBody>
          <a:bodyPr/>
          <a:lstStyle/>
          <a:p>
            <a:endParaRPr lang="zh-CN" altLang="en-US" dirty="0"/>
          </a:p>
        </p:txBody>
      </p:sp>
      <p:sp>
        <p:nvSpPr>
          <p:cNvPr id="14" name="标题 13"/>
          <p:cNvSpPr>
            <a:spLocks noGrp="1"/>
          </p:cNvSpPr>
          <p:nvPr>
            <p:ph type="title"/>
          </p:nvPr>
        </p:nvSpPr>
        <p:spPr>
          <a:xfrm>
            <a:off x="4654075" y="3047028"/>
            <a:ext cx="6489700"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pic>
        <p:nvPicPr>
          <p:cNvPr id="35" name="图片 34"/>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39" name="文本占位符 38"/>
          <p:cNvSpPr>
            <a:spLocks noGrp="1"/>
          </p:cNvSpPr>
          <p:nvPr>
            <p:ph type="body" sz="quarter" idx="11" hasCustomPrompt="1"/>
          </p:nvPr>
        </p:nvSpPr>
        <p:spPr>
          <a:xfrm>
            <a:off x="4654075" y="4054685"/>
            <a:ext cx="6489700"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章节过渡页-2">
    <p:spTree>
      <p:nvGrpSpPr>
        <p:cNvPr id="1" name=""/>
        <p:cNvGrpSpPr/>
        <p:nvPr/>
      </p:nvGrpSpPr>
      <p:grpSpPr>
        <a:xfrm>
          <a:off x="0" y="0"/>
          <a:ext cx="0" cy="0"/>
          <a:chOff x="0" y="0"/>
          <a:chExt cx="0" cy="0"/>
        </a:xfrm>
      </p:grpSpPr>
      <p:pic>
        <p:nvPicPr>
          <p:cNvPr id="9" name="图片 8"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42" name="矩形 41"/>
          <p:cNvSpPr/>
          <p:nvPr userDrawn="1"/>
        </p:nvSpPr>
        <p:spPr>
          <a:xfrm rot="10800000">
            <a:off x="5885901" y="-45000"/>
            <a:ext cx="90000" cy="6948000"/>
          </a:xfrm>
          <a:prstGeom prst="rect">
            <a:avLst/>
          </a:prstGeom>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4" name="图片占位符 33"/>
          <p:cNvSpPr>
            <a:spLocks noGrp="1"/>
          </p:cNvSpPr>
          <p:nvPr>
            <p:ph type="pic" sz="quarter" idx="10"/>
          </p:nvPr>
        </p:nvSpPr>
        <p:spPr>
          <a:xfrm>
            <a:off x="0" y="-19050"/>
            <a:ext cx="5842000" cy="6877050"/>
          </a:xfrm>
          <a:prstGeom prst="rect">
            <a:avLst/>
          </a:prstGeom>
        </p:spPr>
        <p:txBody>
          <a:bodyPr/>
          <a:lstStyle/>
          <a:p>
            <a:endParaRPr lang="zh-CN" altLang="en-US" dirty="0"/>
          </a:p>
        </p:txBody>
      </p:sp>
      <p:sp>
        <p:nvSpPr>
          <p:cNvPr id="14" name="标题 13"/>
          <p:cNvSpPr>
            <a:spLocks noGrp="1"/>
          </p:cNvSpPr>
          <p:nvPr>
            <p:ph type="title"/>
          </p:nvPr>
        </p:nvSpPr>
        <p:spPr>
          <a:xfrm>
            <a:off x="6238874" y="3047028"/>
            <a:ext cx="5648325" cy="775349"/>
          </a:xfrm>
          <a:prstGeom prst="rect">
            <a:avLst/>
          </a:prstGeom>
          <a:solidFill>
            <a:schemeClr val="bg1"/>
          </a:solidFill>
          <a:effectLst>
            <a:outerShdw blurRad="50800" dist="38100" dir="2700000" algn="tl" rotWithShape="0">
              <a:prstClr val="black">
                <a:alpha val="40000"/>
              </a:prstClr>
            </a:outerShdw>
          </a:effectLst>
        </p:spPr>
        <p:txBody>
          <a:bodyPr anchor="ctr"/>
          <a:lstStyle>
            <a:lvl1pPr algn="ctr">
              <a:defRPr sz="4000" b="1">
                <a:solidFill>
                  <a:schemeClr val="accent1"/>
                </a:solidFill>
              </a:defRPr>
            </a:lvl1pPr>
          </a:lstStyle>
          <a:p>
            <a:r>
              <a:rPr lang="zh-CN" altLang="en-US" dirty="0"/>
              <a:t>单击此处编辑母版标题样式</a:t>
            </a:r>
          </a:p>
        </p:txBody>
      </p:sp>
      <p:sp>
        <p:nvSpPr>
          <p:cNvPr id="39" name="文本占位符 38"/>
          <p:cNvSpPr>
            <a:spLocks noGrp="1"/>
          </p:cNvSpPr>
          <p:nvPr>
            <p:ph type="body" sz="quarter" idx="11" hasCustomPrompt="1"/>
          </p:nvPr>
        </p:nvSpPr>
        <p:spPr>
          <a:xfrm>
            <a:off x="6238874" y="4054685"/>
            <a:ext cx="5648325" cy="1534265"/>
          </a:xfrm>
          <a:prstGeom prst="rect">
            <a:avLst/>
          </a:prstGeom>
        </p:spPr>
        <p:txBody>
          <a:bodyPr/>
          <a:lstStyle>
            <a:lvl1pPr marL="0" indent="0" algn="just">
              <a:lnSpc>
                <a:spcPct val="130000"/>
              </a:lnSpc>
              <a:buNone/>
              <a:defRPr sz="2200">
                <a:solidFill>
                  <a:schemeClr val="accent2"/>
                </a:solidFill>
              </a:defRPr>
            </a:lvl1pPr>
            <a:lvl2pPr>
              <a:defRPr>
                <a:solidFill>
                  <a:schemeClr val="tx1">
                    <a:lumMod val="75000"/>
                    <a:lumOff val="25000"/>
                  </a:schemeClr>
                </a:solidFill>
              </a:defRPr>
            </a:lvl2pPr>
            <a:lvl3pPr>
              <a:defRPr>
                <a:solidFill>
                  <a:schemeClr val="tx1">
                    <a:lumMod val="75000"/>
                    <a:lumOff val="25000"/>
                  </a:schemeClr>
                </a:solidFill>
              </a:defRPr>
            </a:lvl3pPr>
            <a:lvl4pPr>
              <a:defRPr>
                <a:solidFill>
                  <a:schemeClr val="tx1">
                    <a:lumMod val="75000"/>
                    <a:lumOff val="25000"/>
                  </a:schemeClr>
                </a:solidFill>
              </a:defRPr>
            </a:lvl4pPr>
            <a:lvl5pPr>
              <a:defRPr>
                <a:solidFill>
                  <a:schemeClr val="tx1">
                    <a:lumMod val="75000"/>
                    <a:lumOff val="25000"/>
                  </a:schemeClr>
                </a:solidFill>
              </a:defRPr>
            </a:lvl5pPr>
          </a:lstStyle>
          <a:p>
            <a:pPr lvl="0"/>
            <a:r>
              <a:rPr lang="zh-CN" altLang="en-US" dirty="0"/>
              <a:t>编辑母版文本样式</a:t>
            </a:r>
          </a:p>
        </p:txBody>
      </p:sp>
      <p:pic>
        <p:nvPicPr>
          <p:cNvPr id="7" name="图片 6"/>
          <p:cNvPicPr>
            <a:picLocks noChangeAspect="1"/>
          </p:cNvPicPr>
          <p:nvPr userDrawn="1"/>
        </p:nvPicPr>
        <p:blipFill rotWithShape="1">
          <a:blip r:embed="rId3" cstate="print"/>
          <a:srcRect l="49487" r="1345"/>
          <a:stretch>
            <a:fillRect/>
          </a:stretch>
        </p:blipFill>
        <p:spPr>
          <a:xfrm>
            <a:off x="6238430" y="6041797"/>
            <a:ext cx="5920443" cy="411617"/>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pic>
        <p:nvPicPr>
          <p:cNvPr id="14" name="图片 1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pic>
        <p:nvPicPr>
          <p:cNvPr id="4" name="图片 3"/>
          <p:cNvPicPr>
            <a:picLocks noChangeAspect="1"/>
          </p:cNvPicPr>
          <p:nvPr userDrawn="1"/>
        </p:nvPicPr>
        <p:blipFill rotWithShape="1">
          <a:blip r:embed="rId3" cstate="print"/>
          <a:srcRect r="1346"/>
          <a:stretch>
            <a:fillRect/>
          </a:stretch>
        </p:blipFill>
        <p:spPr>
          <a:xfrm>
            <a:off x="516" y="6041797"/>
            <a:ext cx="12166903" cy="411617"/>
          </a:xfrm>
          <a:prstGeom prst="rect">
            <a:avLst/>
          </a:prstGeom>
        </p:spPr>
      </p:pic>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21" name="文本占位符 31"/>
          <p:cNvSpPr>
            <a:spLocks noGrp="1"/>
          </p:cNvSpPr>
          <p:nvPr>
            <p:ph type="body" sz="quarter" idx="14"/>
          </p:nvPr>
        </p:nvSpPr>
        <p:spPr>
          <a:xfrm>
            <a:off x="1075351" y="43657"/>
            <a:ext cx="7081677" cy="598488"/>
          </a:xfrm>
          <a:prstGeom prst="rect">
            <a:avLst/>
          </a:prstGeom>
        </p:spPr>
        <p:txBody>
          <a:bodyPr anchor="ctr"/>
          <a:lstStyle>
            <a:lvl1pPr marL="0" indent="0" algn="l">
              <a:lnSpc>
                <a:spcPct val="100000"/>
              </a:lnSpc>
              <a:buNone/>
              <a:defRPr sz="3200" b="1">
                <a:solidFill>
                  <a:schemeClr val="bg1"/>
                </a:solidFill>
              </a:defRPr>
            </a:lvl1pPr>
          </a:lstStyle>
          <a:p>
            <a:pPr lvl="0"/>
            <a:endParaRPr lang="zh-CN" altLang="en-US" dirty="0"/>
          </a:p>
        </p:txBody>
      </p:sp>
      <p:sp>
        <p:nvSpPr>
          <p:cNvPr id="11" name="平行四边形 1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2" name="平行四边形 1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标题导航)">
    <p:spTree>
      <p:nvGrpSpPr>
        <p:cNvPr id="1" name=""/>
        <p:cNvGrpSpPr/>
        <p:nvPr/>
      </p:nvGrpSpPr>
      <p:grpSpPr>
        <a:xfrm>
          <a:off x="0" y="0"/>
          <a:ext cx="0" cy="0"/>
          <a:chOff x="0" y="0"/>
          <a:chExt cx="0" cy="0"/>
        </a:xfrm>
      </p:grpSpPr>
      <p:pic>
        <p:nvPicPr>
          <p:cNvPr id="24" name="图片 23" descr="图片包含 建筑物, 圆屋顶, 地板&#10;&#10;描述已自动生成"/>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524" y="0"/>
            <a:ext cx="12188951" cy="6858000"/>
          </a:xfrm>
          <a:prstGeom prst="rect">
            <a:avLst/>
          </a:prstGeom>
        </p:spPr>
      </p:pic>
      <p:sp>
        <p:nvSpPr>
          <p:cNvPr id="3" name="灯片编号占位符 2"/>
          <p:cNvSpPr>
            <a:spLocks noGrp="1"/>
          </p:cNvSpPr>
          <p:nvPr>
            <p:ph type="sldNum" sz="quarter" idx="10"/>
          </p:nvPr>
        </p:nvSpPr>
        <p:spPr/>
        <p:txBody>
          <a:bodyPr/>
          <a:lstStyle/>
          <a:p>
            <a:fld id="{6C53781C-E1F6-4315-A39D-61273F2E0596}" type="slidenum">
              <a:rPr lang="zh-CN" altLang="en-US" smtClean="0"/>
              <a:t>‹#›</a:t>
            </a:fld>
            <a:endParaRPr lang="zh-CN" altLang="en-US" dirty="0"/>
          </a:p>
        </p:txBody>
      </p:sp>
      <p:sp>
        <p:nvSpPr>
          <p:cNvPr id="9" name="文本占位符 31"/>
          <p:cNvSpPr>
            <a:spLocks noGrp="1"/>
          </p:cNvSpPr>
          <p:nvPr>
            <p:ph type="body" sz="quarter" idx="12"/>
          </p:nvPr>
        </p:nvSpPr>
        <p:spPr>
          <a:xfrm>
            <a:off x="319056"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0" name="文本占位符 31"/>
          <p:cNvSpPr>
            <a:spLocks noGrp="1"/>
          </p:cNvSpPr>
          <p:nvPr>
            <p:ph type="body" sz="quarter" idx="13"/>
          </p:nvPr>
        </p:nvSpPr>
        <p:spPr>
          <a:xfrm>
            <a:off x="4788940" y="6438900"/>
            <a:ext cx="4151344" cy="419100"/>
          </a:xfrm>
          <a:prstGeom prst="rect">
            <a:avLst/>
          </a:prstGeom>
        </p:spPr>
        <p:txBody>
          <a:bodyPr lIns="0" tIns="0" rIns="0" bIns="0" anchor="ctr"/>
          <a:lstStyle>
            <a:lvl1pPr marL="0" indent="0" algn="l">
              <a:lnSpc>
                <a:spcPct val="100000"/>
              </a:lnSpc>
              <a:buNone/>
              <a:defRPr sz="2000" b="0">
                <a:solidFill>
                  <a:schemeClr val="tx1">
                    <a:lumMod val="75000"/>
                    <a:lumOff val="25000"/>
                  </a:schemeClr>
                </a:solidFill>
              </a:defRPr>
            </a:lvl1pPr>
          </a:lstStyle>
          <a:p>
            <a:pPr lvl="0"/>
            <a:endParaRPr lang="zh-CN" altLang="en-US" dirty="0"/>
          </a:p>
        </p:txBody>
      </p:sp>
      <p:sp>
        <p:nvSpPr>
          <p:cNvPr id="19" name="平行四边形 18"/>
          <p:cNvSpPr/>
          <p:nvPr userDrawn="1"/>
        </p:nvSpPr>
        <p:spPr>
          <a:xfrm>
            <a:off x="0" y="1"/>
            <a:ext cx="12191483" cy="685800"/>
          </a:xfrm>
          <a:prstGeom prst="parallelogram">
            <a:avLst>
              <a:gd name="adj" fmla="val 43056"/>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0" name="图片 19" descr="图片包含 户外, 标牌, 黑色&#10;&#10;自动生成的说明"/>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319056" y="73482"/>
            <a:ext cx="538838" cy="538838"/>
          </a:xfrm>
          <a:prstGeom prst="rect">
            <a:avLst/>
          </a:prstGeom>
        </p:spPr>
      </p:pic>
      <p:sp>
        <p:nvSpPr>
          <p:cNvPr id="11" name="平行四边形 10"/>
          <p:cNvSpPr/>
          <p:nvPr userDrawn="1"/>
        </p:nvSpPr>
        <p:spPr>
          <a:xfrm>
            <a:off x="995330" y="105510"/>
            <a:ext cx="1957419" cy="512879"/>
          </a:xfrm>
          <a:prstGeom prst="parallelogram">
            <a:avLst>
              <a:gd name="adj" fmla="val 43056"/>
            </a:avLst>
          </a:prstGeom>
          <a:solidFill>
            <a:schemeClr val="bg1"/>
          </a:solidFill>
          <a:ln>
            <a:noFill/>
          </a:ln>
          <a:effectLst>
            <a:outerShdw blurRad="508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solidFill>
              </a:rPr>
              <a:t>标题一</a:t>
            </a:r>
          </a:p>
        </p:txBody>
      </p:sp>
      <p:sp>
        <p:nvSpPr>
          <p:cNvPr id="12" name="平行四边形 11"/>
          <p:cNvSpPr/>
          <p:nvPr userDrawn="1"/>
        </p:nvSpPr>
        <p:spPr>
          <a:xfrm>
            <a:off x="2831521"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60000"/>
                    <a:lumOff val="40000"/>
                  </a:schemeClr>
                </a:solidFill>
              </a:rPr>
              <a:t>标题二</a:t>
            </a:r>
          </a:p>
        </p:txBody>
      </p:sp>
      <p:sp>
        <p:nvSpPr>
          <p:cNvPr id="15" name="平行四边形 14"/>
          <p:cNvSpPr/>
          <p:nvPr userDrawn="1"/>
        </p:nvSpPr>
        <p:spPr>
          <a:xfrm>
            <a:off x="4645215"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标题三</a:t>
            </a:r>
          </a:p>
        </p:txBody>
      </p:sp>
      <p:sp>
        <p:nvSpPr>
          <p:cNvPr id="16" name="平行四边形 15"/>
          <p:cNvSpPr/>
          <p:nvPr userDrawn="1"/>
        </p:nvSpPr>
        <p:spPr>
          <a:xfrm>
            <a:off x="6481406"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标题四</a:t>
            </a:r>
          </a:p>
        </p:txBody>
      </p:sp>
      <p:sp>
        <p:nvSpPr>
          <p:cNvPr id="17" name="平行四边形 16"/>
          <p:cNvSpPr/>
          <p:nvPr userDrawn="1"/>
        </p:nvSpPr>
        <p:spPr>
          <a:xfrm>
            <a:off x="8295100" y="105510"/>
            <a:ext cx="1957419" cy="512879"/>
          </a:xfrm>
          <a:prstGeom prst="parallelogram">
            <a:avLst>
              <a:gd name="adj" fmla="val 43056"/>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r>
              <a:rPr lang="zh-CN" altLang="en-US" sz="2400" b="1" dirty="0">
                <a:solidFill>
                  <a:schemeClr val="accent1">
                    <a:lumMod val="60000"/>
                    <a:lumOff val="40000"/>
                  </a:schemeClr>
                </a:solidFill>
              </a:rPr>
              <a:t>标题五</a:t>
            </a:r>
          </a:p>
        </p:txBody>
      </p:sp>
      <p:pic>
        <p:nvPicPr>
          <p:cNvPr id="18" name="图片 17"/>
          <p:cNvPicPr>
            <a:picLocks noChangeAspect="1"/>
          </p:cNvPicPr>
          <p:nvPr userDrawn="1"/>
        </p:nvPicPr>
        <p:blipFill rotWithShape="1">
          <a:blip r:embed="rId4" cstate="print"/>
          <a:srcRect r="1346"/>
          <a:stretch>
            <a:fillRect/>
          </a:stretch>
        </p:blipFill>
        <p:spPr>
          <a:xfrm>
            <a:off x="516" y="6041797"/>
            <a:ext cx="12166903" cy="411617"/>
          </a:xfrm>
          <a:prstGeom prst="rect">
            <a:avLst/>
          </a:prstGeom>
        </p:spPr>
      </p:pic>
      <p:sp>
        <p:nvSpPr>
          <p:cNvPr id="21" name="平行四边形 20"/>
          <p:cNvSpPr/>
          <p:nvPr userDrawn="1"/>
        </p:nvSpPr>
        <p:spPr>
          <a:xfrm>
            <a:off x="11428834" y="119857"/>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2" name="平行四边形 21"/>
          <p:cNvSpPr/>
          <p:nvPr userDrawn="1"/>
        </p:nvSpPr>
        <p:spPr>
          <a:xfrm>
            <a:off x="11016782" y="322602"/>
            <a:ext cx="473565" cy="242093"/>
          </a:xfrm>
          <a:prstGeom prst="parallelogram">
            <a:avLst>
              <a:gd name="adj" fmla="val 44445"/>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7.xml"/><Relationship Id="rId1" Type="http://schemas.openxmlformats.org/officeDocument/2006/relationships/slideLayout" Target="../slideLayouts/slideLayout1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6" name="灯片编号占位符 5"/>
          <p:cNvSpPr>
            <a:spLocks noGrp="1"/>
          </p:cNvSpPr>
          <p:nvPr>
            <p:ph type="sldNum" sz="quarter" idx="4"/>
          </p:nvPr>
        </p:nvSpPr>
        <p:spPr>
          <a:xfrm>
            <a:off x="10849970" y="6515101"/>
            <a:ext cx="1037230" cy="342900"/>
          </a:xfrm>
          <a:prstGeom prst="rect">
            <a:avLst/>
          </a:prstGeom>
        </p:spPr>
        <p:txBody>
          <a:bodyPr vert="horz" lIns="91440" tIns="45720" rIns="91440" bIns="45720" rtlCol="0" anchor="ctr"/>
          <a:lstStyle>
            <a:lvl1pPr algn="r">
              <a:defRPr sz="1200">
                <a:solidFill>
                  <a:schemeClr val="tx1">
                    <a:tint val="75000"/>
                  </a:schemeClr>
                </a:solidFill>
              </a:defRPr>
            </a:lvl1pPr>
          </a:lstStyle>
          <a:p>
            <a:fld id="{548644C6-89F0-466C-949F-E70AD72679A8}"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5" r:id="rId1"/>
    <p:sldLayoutId id="2147483666"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3" Type="http://schemas.openxmlformats.org/officeDocument/2006/relationships/hyperlink" Target="https://slideplayer.com/slide/7733294/" TargetMode="External"/><Relationship Id="rId2" Type="http://schemas.openxmlformats.org/officeDocument/2006/relationships/hyperlink" Target="https://blog.csdn.net/qq_41112170/article/details/106891811" TargetMode="External"/><Relationship Id="rId1" Type="http://schemas.openxmlformats.org/officeDocument/2006/relationships/slideLayout" Target="../slideLayouts/slideLayout10.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10.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0.xml"/></Relationships>
</file>

<file path=ppt/slides/_rels/slide3.xml.rels><?xml version="1.0" encoding="UTF-8" standalone="yes"?>
<Relationships xmlns="http://schemas.openxmlformats.org/package/2006/relationships"><Relationship Id="rId3" Type="http://schemas.openxmlformats.org/officeDocument/2006/relationships/hyperlink" Target="https://slideplayer.com/slide/7733294/" TargetMode="External"/><Relationship Id="rId2" Type="http://schemas.openxmlformats.org/officeDocument/2006/relationships/hyperlink" Target="https://blog.csdn.net/qq_41112170/article/details/106891811" TargetMode="Externa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5.xml.rels><?xml version="1.0" encoding="UTF-8" standalone="yes"?>
<Relationships xmlns="http://schemas.openxmlformats.org/package/2006/relationships"><Relationship Id="rId2" Type="http://schemas.openxmlformats.org/officeDocument/2006/relationships/hyperlink" Target="https://www.ics.uci.edu/~pattis/common/handouts/mingweclipse/mingw.html" TargetMode="Externa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0.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image" Target="../media/image17.jpe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sz="6000" dirty="0"/>
              <a:t>Tiny Language</a:t>
            </a:r>
            <a:br>
              <a:rPr lang="en-US" altLang="zh-CN" sz="6000" dirty="0"/>
            </a:br>
            <a:r>
              <a:rPr lang="zh-CN" altLang="en-US" sz="4800" dirty="0">
                <a:sym typeface="+mn-ea"/>
              </a:rPr>
              <a:t>词法</a:t>
            </a:r>
            <a:r>
              <a:rPr lang="zh-CN" altLang="en-US" sz="4800" dirty="0"/>
              <a:t>分析器</a:t>
            </a:r>
            <a:endParaRPr lang="zh-CN" altLang="en-US" sz="6000" dirty="0"/>
          </a:p>
        </p:txBody>
      </p:sp>
      <p:sp>
        <p:nvSpPr>
          <p:cNvPr id="47" name="内容占位符 46"/>
          <p:cNvSpPr>
            <a:spLocks noGrp="1"/>
          </p:cNvSpPr>
          <p:nvPr>
            <p:ph sz="quarter" idx="10"/>
          </p:nvPr>
        </p:nvSpPr>
        <p:spPr/>
        <p:txBody>
          <a:bodyPr/>
          <a:lstStyle/>
          <a:p>
            <a:fld id="{74537E3F-D947-4BA3-9ED9-DD1B56CB840D}" type="datetime2">
              <a:rPr lang="zh-CN" altLang="en-US" smtClean="0"/>
              <a:t>2025年5月22日</a:t>
            </a:fld>
            <a:endParaRPr lang="zh-CN" altLang="en-US" dirty="0"/>
          </a:p>
        </p:txBody>
      </p:sp>
      <p:pic>
        <p:nvPicPr>
          <p:cNvPr id="33" name="图片占位符 32" descr="图片包含 户外, 地面, 天空, 建筑物&#10;&#10;自动生成的说明"/>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944" b="6944"/>
          <a:stretch>
            <a:fillRect/>
          </a:stretch>
        </p:blipFill>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Tiny Language</a:t>
            </a:r>
            <a:r>
              <a:rPr lang="zh-CN" altLang="en-US" dirty="0"/>
              <a:t>文法</a:t>
            </a:r>
          </a:p>
        </p:txBody>
      </p:sp>
      <p:sp>
        <p:nvSpPr>
          <p:cNvPr id="9" name="矩形: 圆角 8"/>
          <p:cNvSpPr/>
          <p:nvPr/>
        </p:nvSpPr>
        <p:spPr>
          <a:xfrm>
            <a:off x="319056" y="914400"/>
            <a:ext cx="11470173" cy="508351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571464" y="108052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1365289" y="547986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4" name="文本框 3"/>
          <p:cNvSpPr txBox="1"/>
          <p:nvPr/>
        </p:nvSpPr>
        <p:spPr>
          <a:xfrm>
            <a:off x="1003925" y="1080521"/>
            <a:ext cx="10785303" cy="4803366"/>
          </a:xfrm>
          <a:prstGeom prst="rect">
            <a:avLst/>
          </a:prstGeom>
          <a:noFill/>
        </p:spPr>
        <p:txBody>
          <a:bodyPr wrap="square">
            <a:spAutoFit/>
          </a:bodyPr>
          <a:lstStyle>
            <a:defPPr>
              <a:defRPr lang="zh-CN"/>
            </a:defPPr>
            <a:lvl1pPr>
              <a:defRPr sz="3200">
                <a:solidFill>
                  <a:srgbClr val="4F4F4F"/>
                </a:solidFill>
              </a:defRPr>
            </a:lvl1pPr>
          </a:lstStyle>
          <a:p>
            <a:pPr>
              <a:lnSpc>
                <a:spcPts val="3700"/>
              </a:lnSpc>
            </a:pPr>
            <a:r>
              <a:rPr lang="zh-CN" altLang="en-US" sz="2800" dirty="0"/>
              <a:t>程序</a:t>
            </a:r>
            <a:r>
              <a:rPr lang="en-US" altLang="zh-CN" sz="2800" dirty="0"/>
              <a:t>program -&gt; </a:t>
            </a:r>
            <a:r>
              <a:rPr lang="en-US" altLang="zh-CN" sz="2800" dirty="0" err="1"/>
              <a:t>stmt_seq</a:t>
            </a:r>
            <a:r>
              <a:rPr lang="en-US" altLang="zh-CN" sz="2800" dirty="0"/>
              <a:t> </a:t>
            </a:r>
          </a:p>
          <a:p>
            <a:pPr>
              <a:lnSpc>
                <a:spcPts val="3700"/>
              </a:lnSpc>
            </a:pPr>
            <a:r>
              <a:rPr lang="zh-CN" altLang="en-US" sz="2800" dirty="0"/>
              <a:t>若干语句</a:t>
            </a:r>
            <a:r>
              <a:rPr lang="en-US" altLang="zh-CN" sz="2800" dirty="0" err="1"/>
              <a:t>stmt_seq</a:t>
            </a:r>
            <a:r>
              <a:rPr lang="en-US" altLang="zh-CN" sz="2800" dirty="0"/>
              <a:t> -&gt; </a:t>
            </a:r>
            <a:r>
              <a:rPr lang="en-US" altLang="zh-CN" sz="2800" dirty="0" err="1"/>
              <a:t>stmt_seq</a:t>
            </a:r>
            <a:r>
              <a:rPr lang="en-US" altLang="zh-CN" sz="2800" dirty="0"/>
              <a:t>  </a:t>
            </a:r>
            <a:r>
              <a:rPr lang="en-US" altLang="zh-CN" sz="2800" dirty="0" err="1"/>
              <a:t>stmt</a:t>
            </a:r>
            <a:r>
              <a:rPr lang="en-US" altLang="zh-CN" sz="2800" dirty="0"/>
              <a:t> | </a:t>
            </a:r>
            <a:r>
              <a:rPr lang="en-US" altLang="zh-CN" sz="2800" dirty="0" err="1"/>
              <a:t>stmt</a:t>
            </a:r>
            <a:endParaRPr lang="en-US" altLang="zh-CN" sz="2800" dirty="0"/>
          </a:p>
          <a:p>
            <a:pPr>
              <a:lnSpc>
                <a:spcPts val="3700"/>
              </a:lnSpc>
            </a:pPr>
            <a:r>
              <a:rPr lang="zh-CN" altLang="en-US" sz="2800" dirty="0"/>
              <a:t>单条语句</a:t>
            </a:r>
            <a:r>
              <a:rPr lang="en-US" altLang="zh-CN" sz="2800" dirty="0" err="1"/>
              <a:t>stmt</a:t>
            </a:r>
            <a:r>
              <a:rPr lang="en-US" altLang="zh-CN" sz="2800" dirty="0"/>
              <a:t> -&gt; </a:t>
            </a:r>
            <a:r>
              <a:rPr lang="en-US" altLang="zh-CN" sz="2800" dirty="0" err="1"/>
              <a:t>if_stmt</a:t>
            </a:r>
            <a:r>
              <a:rPr lang="en-US" altLang="zh-CN" sz="2800" dirty="0"/>
              <a:t> | </a:t>
            </a:r>
            <a:r>
              <a:rPr lang="en-US" altLang="zh-CN" sz="2800" dirty="0" err="1"/>
              <a:t>repeat_stmt</a:t>
            </a:r>
            <a:r>
              <a:rPr lang="en-US" altLang="zh-CN" sz="2800" dirty="0"/>
              <a:t> | </a:t>
            </a:r>
            <a:r>
              <a:rPr lang="en-US" altLang="zh-CN" sz="2800" dirty="0" err="1"/>
              <a:t>assign_stmt</a:t>
            </a:r>
            <a:r>
              <a:rPr lang="en-US" altLang="zh-CN" sz="2800" dirty="0"/>
              <a:t> | </a:t>
            </a:r>
            <a:r>
              <a:rPr lang="en-US" altLang="zh-CN" sz="2800" dirty="0" err="1"/>
              <a:t>read_stmt</a:t>
            </a:r>
            <a:r>
              <a:rPr lang="en-US" altLang="zh-CN" sz="2800" dirty="0"/>
              <a:t> | </a:t>
            </a:r>
            <a:r>
              <a:rPr lang="en-US" altLang="zh-CN" sz="2800" dirty="0" err="1"/>
              <a:t>write_stmt</a:t>
            </a:r>
            <a:r>
              <a:rPr lang="en-US" altLang="zh-CN" sz="2800" dirty="0"/>
              <a:t> </a:t>
            </a:r>
          </a:p>
          <a:p>
            <a:pPr>
              <a:lnSpc>
                <a:spcPts val="3700"/>
              </a:lnSpc>
            </a:pPr>
            <a:r>
              <a:rPr lang="zh-CN" altLang="en-US" sz="2800" dirty="0"/>
              <a:t>判断</a:t>
            </a:r>
            <a:r>
              <a:rPr lang="en-US" altLang="zh-CN" sz="2800" dirty="0" err="1"/>
              <a:t>if_stmt</a:t>
            </a:r>
            <a:r>
              <a:rPr lang="en-US" altLang="zh-CN" sz="2800" dirty="0"/>
              <a:t> -&gt; IF exp THEN </a:t>
            </a:r>
            <a:r>
              <a:rPr lang="en-US" altLang="zh-CN" sz="2800" dirty="0" err="1"/>
              <a:t>stmt_seq</a:t>
            </a:r>
            <a:r>
              <a:rPr lang="en-US" altLang="zh-CN" sz="2800" dirty="0"/>
              <a:t> END | IF exp THEN </a:t>
            </a:r>
            <a:r>
              <a:rPr lang="en-US" altLang="zh-CN" sz="2800" dirty="0" err="1"/>
              <a:t>stmt_seq</a:t>
            </a:r>
            <a:r>
              <a:rPr lang="en-US" altLang="zh-CN" sz="2800" dirty="0"/>
              <a:t> ELSE </a:t>
            </a:r>
            <a:r>
              <a:rPr lang="en-US" altLang="zh-CN" sz="2800" dirty="0" err="1"/>
              <a:t>stmt_seq</a:t>
            </a:r>
            <a:r>
              <a:rPr lang="en-US" altLang="zh-CN" sz="2800" dirty="0"/>
              <a:t> END</a:t>
            </a:r>
          </a:p>
          <a:p>
            <a:pPr>
              <a:lnSpc>
                <a:spcPts val="3700"/>
              </a:lnSpc>
            </a:pPr>
            <a:r>
              <a:rPr lang="zh-CN" altLang="en-US" sz="2800" dirty="0"/>
              <a:t>循环</a:t>
            </a:r>
            <a:r>
              <a:rPr lang="en-US" altLang="zh-CN" sz="2800" dirty="0" err="1"/>
              <a:t>repeat_stmt</a:t>
            </a:r>
            <a:r>
              <a:rPr lang="en-US" altLang="zh-CN" sz="2800" dirty="0"/>
              <a:t> -&gt; REPEAT </a:t>
            </a:r>
            <a:r>
              <a:rPr lang="en-US" altLang="zh-CN" sz="2800" dirty="0" err="1"/>
              <a:t>stmt_seq</a:t>
            </a:r>
            <a:r>
              <a:rPr lang="en-US" altLang="zh-CN" sz="2800" dirty="0"/>
              <a:t> UNTIL exp</a:t>
            </a:r>
          </a:p>
          <a:p>
            <a:pPr>
              <a:lnSpc>
                <a:spcPts val="3700"/>
              </a:lnSpc>
            </a:pPr>
            <a:r>
              <a:rPr lang="zh-CN" altLang="en-US" sz="2800" dirty="0"/>
              <a:t>赋值</a:t>
            </a:r>
            <a:r>
              <a:rPr lang="en-US" altLang="zh-CN" sz="2800" dirty="0" err="1"/>
              <a:t>assign_stmt</a:t>
            </a:r>
            <a:r>
              <a:rPr lang="en-US" altLang="zh-CN" sz="2800" dirty="0"/>
              <a:t> -&gt;ID := exp</a:t>
            </a:r>
          </a:p>
          <a:p>
            <a:pPr>
              <a:lnSpc>
                <a:spcPts val="3700"/>
              </a:lnSpc>
            </a:pPr>
            <a:r>
              <a:rPr lang="zh-CN" altLang="en-US" sz="2800" dirty="0"/>
              <a:t>输入</a:t>
            </a:r>
            <a:r>
              <a:rPr lang="en-US" altLang="zh-CN" sz="2800" dirty="0" err="1"/>
              <a:t>read_stmt</a:t>
            </a:r>
            <a:r>
              <a:rPr lang="en-US" altLang="zh-CN" sz="2800" dirty="0"/>
              <a:t>-&gt;READ ID</a:t>
            </a:r>
          </a:p>
          <a:p>
            <a:pPr>
              <a:lnSpc>
                <a:spcPts val="3700"/>
              </a:lnSpc>
            </a:pPr>
            <a:r>
              <a:rPr lang="zh-CN" altLang="en-US" sz="2800" dirty="0"/>
              <a:t>输出</a:t>
            </a:r>
            <a:r>
              <a:rPr lang="en-US" altLang="zh-CN" sz="2800" dirty="0" err="1"/>
              <a:t>write_stmt</a:t>
            </a:r>
            <a:r>
              <a:rPr lang="en-US" altLang="zh-CN" sz="2800" dirty="0"/>
              <a:t>-&gt;WRITE exp</a:t>
            </a: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en-US" altLang="zh-CN" dirty="0"/>
              <a:t>Tiny Language</a:t>
            </a:r>
            <a:r>
              <a:rPr lang="zh-CN" altLang="en-US" dirty="0"/>
              <a:t>文法</a:t>
            </a:r>
          </a:p>
        </p:txBody>
      </p:sp>
      <p:sp>
        <p:nvSpPr>
          <p:cNvPr id="9" name="矩形: 圆角 8"/>
          <p:cNvSpPr/>
          <p:nvPr/>
        </p:nvSpPr>
        <p:spPr>
          <a:xfrm>
            <a:off x="319056" y="914400"/>
            <a:ext cx="11470173" cy="5083517"/>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571464" y="1080521"/>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1365289" y="5479861"/>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4" name="文本框 3"/>
          <p:cNvSpPr txBox="1"/>
          <p:nvPr/>
        </p:nvSpPr>
        <p:spPr>
          <a:xfrm>
            <a:off x="1036780" y="1689044"/>
            <a:ext cx="10752449" cy="3108543"/>
          </a:xfrm>
          <a:prstGeom prst="rect">
            <a:avLst/>
          </a:prstGeom>
          <a:noFill/>
        </p:spPr>
        <p:txBody>
          <a:bodyPr wrap="square">
            <a:spAutoFit/>
          </a:bodyPr>
          <a:lstStyle>
            <a:defPPr>
              <a:defRPr lang="zh-CN"/>
            </a:defPPr>
            <a:lvl1pPr>
              <a:defRPr sz="3200">
                <a:solidFill>
                  <a:srgbClr val="4F4F4F"/>
                </a:solidFill>
              </a:defRPr>
            </a:lvl1pPr>
          </a:lstStyle>
          <a:p>
            <a:r>
              <a:rPr lang="zh-CN" altLang="en-US" sz="2800" dirty="0"/>
              <a:t>判断表达式</a:t>
            </a:r>
            <a:r>
              <a:rPr lang="en-US" altLang="zh-CN" sz="2800" dirty="0"/>
              <a:t>exp -&gt; </a:t>
            </a:r>
            <a:r>
              <a:rPr lang="en-US" altLang="zh-CN" sz="2800" dirty="0" err="1"/>
              <a:t>simple_exp</a:t>
            </a:r>
            <a:r>
              <a:rPr lang="en-US" altLang="zh-CN" sz="2800" dirty="0"/>
              <a:t> cop </a:t>
            </a:r>
            <a:r>
              <a:rPr lang="en-US" altLang="zh-CN" sz="2800" dirty="0" err="1"/>
              <a:t>simple_exp</a:t>
            </a:r>
            <a:r>
              <a:rPr lang="en-US" altLang="zh-CN" sz="2800" dirty="0"/>
              <a:t>| </a:t>
            </a:r>
            <a:r>
              <a:rPr lang="en-US" altLang="zh-CN" sz="2800" dirty="0" err="1"/>
              <a:t>simple_exp</a:t>
            </a:r>
            <a:endParaRPr lang="en-US" altLang="zh-CN" sz="2800" dirty="0"/>
          </a:p>
          <a:p>
            <a:r>
              <a:rPr lang="zh-CN" altLang="en-US" sz="2800" dirty="0"/>
              <a:t>               （</a:t>
            </a:r>
            <a:r>
              <a:rPr lang="en-US" altLang="zh-CN" sz="2800" dirty="0"/>
              <a:t>cop </a:t>
            </a:r>
            <a:r>
              <a:rPr lang="zh-CN" altLang="en-US" sz="2800" dirty="0"/>
              <a:t>指</a:t>
            </a:r>
            <a:r>
              <a:rPr lang="en-US" altLang="zh-CN" sz="2800" dirty="0"/>
              <a:t>&lt; | =</a:t>
            </a:r>
            <a:r>
              <a:rPr lang="zh-CN" altLang="en-US" sz="2800" dirty="0"/>
              <a:t>）</a:t>
            </a:r>
            <a:endParaRPr lang="en-US" altLang="zh-CN" sz="2800" dirty="0"/>
          </a:p>
          <a:p>
            <a:r>
              <a:rPr lang="zh-CN" altLang="en-US" sz="2800" dirty="0"/>
              <a:t>加减表达式</a:t>
            </a:r>
            <a:r>
              <a:rPr lang="en-US" altLang="zh-CN" sz="2800" dirty="0" err="1"/>
              <a:t>simple_exp</a:t>
            </a:r>
            <a:r>
              <a:rPr lang="en-US" altLang="zh-CN" sz="2800" dirty="0"/>
              <a:t> -&gt; </a:t>
            </a:r>
            <a:r>
              <a:rPr lang="en-US" altLang="zh-CN" sz="2800" dirty="0" err="1"/>
              <a:t>simple_exp</a:t>
            </a:r>
            <a:r>
              <a:rPr lang="en-US" altLang="zh-CN" sz="2800" dirty="0"/>
              <a:t> </a:t>
            </a:r>
            <a:r>
              <a:rPr lang="en-US" altLang="zh-CN" sz="2800" dirty="0" err="1"/>
              <a:t>addop</a:t>
            </a:r>
            <a:r>
              <a:rPr lang="en-US" altLang="zh-CN" sz="2800" dirty="0"/>
              <a:t> term | term </a:t>
            </a:r>
          </a:p>
          <a:p>
            <a:r>
              <a:rPr lang="zh-CN" altLang="en-US" sz="2800" dirty="0"/>
              <a:t>               （</a:t>
            </a:r>
            <a:r>
              <a:rPr lang="en-US" altLang="zh-CN" sz="2800" dirty="0" err="1"/>
              <a:t>addop</a:t>
            </a:r>
            <a:r>
              <a:rPr lang="zh-CN" altLang="en-US" sz="2800" dirty="0"/>
              <a:t>指</a:t>
            </a:r>
            <a:r>
              <a:rPr lang="en-US" altLang="zh-CN" sz="2800" dirty="0"/>
              <a:t>+-</a:t>
            </a:r>
            <a:r>
              <a:rPr lang="zh-CN" altLang="en-US" sz="2800" dirty="0"/>
              <a:t>）</a:t>
            </a:r>
            <a:endParaRPr lang="en-US" altLang="zh-CN" sz="2800" dirty="0"/>
          </a:p>
          <a:p>
            <a:r>
              <a:rPr lang="zh-CN" altLang="en-US" sz="2800" dirty="0"/>
              <a:t>乘除表达式</a:t>
            </a:r>
            <a:r>
              <a:rPr lang="en-US" altLang="zh-CN" sz="2800" dirty="0"/>
              <a:t>term -&gt; term </a:t>
            </a:r>
            <a:r>
              <a:rPr lang="en-US" altLang="zh-CN" sz="2800" dirty="0" err="1"/>
              <a:t>mulop</a:t>
            </a:r>
            <a:r>
              <a:rPr lang="en-US" altLang="zh-CN" sz="2800" dirty="0"/>
              <a:t> factor | factor </a:t>
            </a:r>
          </a:p>
          <a:p>
            <a:r>
              <a:rPr lang="en-US" altLang="zh-CN" sz="2800" dirty="0"/>
              <a:t>                 (</a:t>
            </a:r>
            <a:r>
              <a:rPr lang="en-US" altLang="zh-CN" sz="2800" dirty="0" err="1"/>
              <a:t>mulop</a:t>
            </a:r>
            <a:r>
              <a:rPr lang="zh-CN" altLang="en-US" sz="2800" dirty="0"/>
              <a:t>指*</a:t>
            </a:r>
            <a:r>
              <a:rPr lang="en-US" altLang="zh-CN" sz="2800" dirty="0"/>
              <a:t>/)</a:t>
            </a:r>
          </a:p>
          <a:p>
            <a:r>
              <a:rPr lang="zh-CN" altLang="en-US" sz="2800" dirty="0"/>
              <a:t>括号表达式</a:t>
            </a:r>
            <a:r>
              <a:rPr lang="en-US" altLang="zh-CN" sz="2800" dirty="0"/>
              <a:t>factor -&gt; </a:t>
            </a:r>
            <a:r>
              <a:rPr lang="zh-CN" altLang="en-US" sz="2800" dirty="0"/>
              <a:t>（</a:t>
            </a:r>
            <a:r>
              <a:rPr lang="en-US" altLang="zh-CN" sz="2800" dirty="0"/>
              <a:t> exp </a:t>
            </a:r>
            <a:r>
              <a:rPr lang="zh-CN" altLang="en-US" sz="2800" dirty="0"/>
              <a:t>）</a:t>
            </a:r>
            <a:r>
              <a:rPr lang="en-US" altLang="zh-CN" sz="2800" dirty="0"/>
              <a:t> | NUM | ID</a:t>
            </a:r>
          </a:p>
        </p:txBody>
      </p:sp>
      <p:sp>
        <p:nvSpPr>
          <p:cNvPr id="3" name="文本框 2"/>
          <p:cNvSpPr txBox="1"/>
          <p:nvPr/>
        </p:nvSpPr>
        <p:spPr>
          <a:xfrm>
            <a:off x="1075351" y="5018079"/>
            <a:ext cx="8709781" cy="1200329"/>
          </a:xfrm>
          <a:prstGeom prst="rect">
            <a:avLst/>
          </a:prstGeom>
          <a:noFill/>
        </p:spPr>
        <p:txBody>
          <a:bodyPr wrap="square">
            <a:spAutoFit/>
          </a:bodyPr>
          <a:lstStyle/>
          <a:p>
            <a:r>
              <a:rPr lang="zh-CN" altLang="en-US" dirty="0">
                <a:hlinkClick r:id="rId2"/>
              </a:rPr>
              <a:t>参考链接：</a:t>
            </a:r>
            <a:endParaRPr lang="en-US" altLang="zh-CN" dirty="0">
              <a:hlinkClick r:id="rId2"/>
            </a:endParaRPr>
          </a:p>
          <a:p>
            <a:r>
              <a:rPr lang="zh-CN" altLang="en-US" dirty="0">
                <a:hlinkClick r:id="rId2"/>
              </a:rPr>
              <a:t>https://blog.csdn.net/qq_41112170/article/details/106891811</a:t>
            </a:r>
            <a:endParaRPr lang="en-US" altLang="zh-CN" dirty="0"/>
          </a:p>
          <a:p>
            <a:r>
              <a:rPr lang="en-US" altLang="zh-CN" dirty="0">
                <a:hlinkClick r:id="rId3"/>
              </a:rPr>
              <a:t>https://slideplayer.com/slide/7733294/</a:t>
            </a:r>
            <a:endParaRPr lang="en-US" altLang="zh-CN" dirty="0"/>
          </a:p>
          <a:p>
            <a:endParaRPr lang="en-US" altLang="zh-CN"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Tree structures</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6" name="文本框 5"/>
          <p:cNvSpPr txBox="1"/>
          <p:nvPr/>
        </p:nvSpPr>
        <p:spPr>
          <a:xfrm>
            <a:off x="319056" y="791648"/>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Sequence</a:t>
            </a:r>
            <a:r>
              <a:rPr lang="zh-CN" altLang="en-US" sz="2800" dirty="0">
                <a:solidFill>
                  <a:schemeClr val="tx1">
                    <a:lumMod val="75000"/>
                    <a:lumOff val="25000"/>
                  </a:schemeClr>
                </a:solidFill>
              </a:rPr>
              <a:t>：</a:t>
            </a:r>
          </a:p>
        </p:txBody>
      </p:sp>
      <p:sp>
        <p:nvSpPr>
          <p:cNvPr id="8" name="矩形 7"/>
          <p:cNvSpPr/>
          <p:nvPr/>
        </p:nvSpPr>
        <p:spPr>
          <a:xfrm>
            <a:off x="704538" y="1558977"/>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sp>
        <p:nvSpPr>
          <p:cNvPr id="9" name="矩形 8"/>
          <p:cNvSpPr/>
          <p:nvPr/>
        </p:nvSpPr>
        <p:spPr>
          <a:xfrm>
            <a:off x="2206053" y="1558977"/>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1" name="直接连接符 10"/>
          <p:cNvCxnSpPr>
            <a:stCxn id="8" idx="3"/>
            <a:endCxn id="9" idx="1"/>
          </p:cNvCxnSpPr>
          <p:nvPr/>
        </p:nvCxnSpPr>
        <p:spPr>
          <a:xfrm>
            <a:off x="1768839" y="1768527"/>
            <a:ext cx="437214"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2" name="矩形 11"/>
          <p:cNvSpPr/>
          <p:nvPr/>
        </p:nvSpPr>
        <p:spPr>
          <a:xfrm>
            <a:off x="3707568" y="1558977"/>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3" name="直接连接符 12"/>
          <p:cNvCxnSpPr>
            <a:endCxn id="12" idx="1"/>
          </p:cNvCxnSpPr>
          <p:nvPr/>
        </p:nvCxnSpPr>
        <p:spPr>
          <a:xfrm>
            <a:off x="3270354" y="1768527"/>
            <a:ext cx="437214"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4" name="矩形 13"/>
          <p:cNvSpPr/>
          <p:nvPr/>
        </p:nvSpPr>
        <p:spPr>
          <a:xfrm>
            <a:off x="5209083" y="1558977"/>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5" name="直接连接符 14"/>
          <p:cNvCxnSpPr>
            <a:endCxn id="14" idx="1"/>
          </p:cNvCxnSpPr>
          <p:nvPr/>
        </p:nvCxnSpPr>
        <p:spPr>
          <a:xfrm>
            <a:off x="4771869" y="1768527"/>
            <a:ext cx="437214" cy="0"/>
          </a:xfrm>
          <a:prstGeom prst="line">
            <a:avLst/>
          </a:prstGeom>
          <a:ln w="38100"/>
        </p:spPr>
        <p:style>
          <a:lnRef idx="3">
            <a:schemeClr val="accent4"/>
          </a:lnRef>
          <a:fillRef idx="0">
            <a:schemeClr val="accent4"/>
          </a:fillRef>
          <a:effectRef idx="2">
            <a:schemeClr val="accent4"/>
          </a:effectRef>
          <a:fontRef idx="minor">
            <a:schemeClr val="tx1"/>
          </a:fontRef>
        </p:style>
      </p:cxnSp>
      <p:cxnSp>
        <p:nvCxnSpPr>
          <p:cNvPr id="16" name="直接连接符 15"/>
          <p:cNvCxnSpPr/>
          <p:nvPr/>
        </p:nvCxnSpPr>
        <p:spPr>
          <a:xfrm>
            <a:off x="6273384" y="1770713"/>
            <a:ext cx="437214" cy="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7" name="等腰三角形 16"/>
          <p:cNvSpPr/>
          <p:nvPr/>
        </p:nvSpPr>
        <p:spPr>
          <a:xfrm>
            <a:off x="778238" y="224390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19" name="直接连接符 18"/>
          <p:cNvCxnSpPr>
            <a:stCxn id="8" idx="2"/>
            <a:endCxn id="17" idx="0"/>
          </p:cNvCxnSpPr>
          <p:nvPr/>
        </p:nvCxnSpPr>
        <p:spPr>
          <a:xfrm flipH="1">
            <a:off x="1236688" y="1978077"/>
            <a:ext cx="1" cy="26582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0" name="等腰三角形 19"/>
          <p:cNvSpPr/>
          <p:nvPr/>
        </p:nvSpPr>
        <p:spPr>
          <a:xfrm>
            <a:off x="2206053" y="223175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1" name="直接连接符 20"/>
          <p:cNvCxnSpPr>
            <a:endCxn id="20" idx="0"/>
          </p:cNvCxnSpPr>
          <p:nvPr/>
        </p:nvCxnSpPr>
        <p:spPr>
          <a:xfrm flipH="1">
            <a:off x="2664503" y="1965927"/>
            <a:ext cx="1" cy="26582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2" name="等腰三角形 21"/>
          <p:cNvSpPr/>
          <p:nvPr/>
        </p:nvSpPr>
        <p:spPr>
          <a:xfrm>
            <a:off x="3755040" y="224390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3" name="直接连接符 22"/>
          <p:cNvCxnSpPr>
            <a:endCxn id="22" idx="0"/>
          </p:cNvCxnSpPr>
          <p:nvPr/>
        </p:nvCxnSpPr>
        <p:spPr>
          <a:xfrm flipH="1">
            <a:off x="4213490" y="1978077"/>
            <a:ext cx="1" cy="26582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4" name="等腰三角形 23"/>
          <p:cNvSpPr/>
          <p:nvPr/>
        </p:nvSpPr>
        <p:spPr>
          <a:xfrm>
            <a:off x="5277791" y="224390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25" name="直接连接符 24"/>
          <p:cNvCxnSpPr>
            <a:endCxn id="24" idx="0"/>
          </p:cNvCxnSpPr>
          <p:nvPr/>
        </p:nvCxnSpPr>
        <p:spPr>
          <a:xfrm flipH="1">
            <a:off x="5736241" y="1978077"/>
            <a:ext cx="1" cy="26582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
        <p:nvSpPr>
          <p:cNvPr id="26" name="文本框 25"/>
          <p:cNvSpPr txBox="1"/>
          <p:nvPr/>
        </p:nvSpPr>
        <p:spPr>
          <a:xfrm>
            <a:off x="319056" y="2732821"/>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If</a:t>
            </a:r>
            <a:r>
              <a:rPr lang="zh-CN" altLang="en-US" sz="2800" dirty="0">
                <a:solidFill>
                  <a:schemeClr val="tx1">
                    <a:lumMod val="75000"/>
                    <a:lumOff val="25000"/>
                  </a:schemeClr>
                </a:solidFill>
              </a:rPr>
              <a:t>：</a:t>
            </a:r>
          </a:p>
        </p:txBody>
      </p:sp>
      <p:sp>
        <p:nvSpPr>
          <p:cNvPr id="33" name="矩形 32"/>
          <p:cNvSpPr/>
          <p:nvPr/>
        </p:nvSpPr>
        <p:spPr>
          <a:xfrm>
            <a:off x="1621437" y="2944349"/>
            <a:ext cx="1064301" cy="419100"/>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if</a:t>
            </a:r>
            <a:endParaRPr lang="zh-CN" altLang="en-US" sz="2800" dirty="0"/>
          </a:p>
        </p:txBody>
      </p:sp>
      <p:sp>
        <p:nvSpPr>
          <p:cNvPr id="34" name="等腰三角形 33"/>
          <p:cNvSpPr/>
          <p:nvPr/>
        </p:nvSpPr>
        <p:spPr>
          <a:xfrm>
            <a:off x="1695137" y="3629278"/>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35" name="直接连接符 34"/>
          <p:cNvCxnSpPr>
            <a:stCxn id="33" idx="2"/>
            <a:endCxn id="40" idx="0"/>
          </p:cNvCxnSpPr>
          <p:nvPr/>
        </p:nvCxnSpPr>
        <p:spPr>
          <a:xfrm>
            <a:off x="2153588" y="3363449"/>
            <a:ext cx="1182973" cy="253679"/>
          </a:xfrm>
          <a:prstGeom prst="line">
            <a:avLst/>
          </a:prstGeom>
          <a:ln w="38100" cap="flat" cmpd="sng" algn="ctr">
            <a:solidFill>
              <a:schemeClr val="accent4"/>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36" name="直接连接符 35"/>
          <p:cNvCxnSpPr>
            <a:stCxn id="33" idx="2"/>
            <a:endCxn id="34" idx="0"/>
          </p:cNvCxnSpPr>
          <p:nvPr/>
        </p:nvCxnSpPr>
        <p:spPr>
          <a:xfrm flipH="1">
            <a:off x="2153587" y="3363449"/>
            <a:ext cx="1" cy="265829"/>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39" name="等腰三角形 38"/>
          <p:cNvSpPr/>
          <p:nvPr/>
        </p:nvSpPr>
        <p:spPr>
          <a:xfrm>
            <a:off x="512163" y="3629278"/>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sp>
        <p:nvSpPr>
          <p:cNvPr id="40" name="等腰三角形 39"/>
          <p:cNvSpPr/>
          <p:nvPr/>
        </p:nvSpPr>
        <p:spPr>
          <a:xfrm>
            <a:off x="2878111" y="3617128"/>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43" name="直接连接符 42"/>
          <p:cNvCxnSpPr>
            <a:stCxn id="33" idx="2"/>
            <a:endCxn id="39" idx="0"/>
          </p:cNvCxnSpPr>
          <p:nvPr/>
        </p:nvCxnSpPr>
        <p:spPr>
          <a:xfrm flipH="1">
            <a:off x="970613" y="3363449"/>
            <a:ext cx="1182975" cy="265829"/>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47" name="文本框 46"/>
          <p:cNvSpPr txBox="1"/>
          <p:nvPr/>
        </p:nvSpPr>
        <p:spPr>
          <a:xfrm>
            <a:off x="557967" y="4027094"/>
            <a:ext cx="1742189" cy="461665"/>
          </a:xfrm>
          <a:prstGeom prst="rect">
            <a:avLst/>
          </a:prstGeom>
          <a:noFill/>
        </p:spPr>
        <p:txBody>
          <a:bodyPr wrap="square">
            <a:spAutoFit/>
          </a:bodyPr>
          <a:lstStyle/>
          <a:p>
            <a:r>
              <a:rPr lang="en-US" altLang="zh-CN" sz="2400" b="1" dirty="0"/>
              <a:t>test</a:t>
            </a:r>
            <a:endParaRPr lang="zh-CN" altLang="en-US" sz="2400" b="1" dirty="0"/>
          </a:p>
        </p:txBody>
      </p:sp>
      <p:sp>
        <p:nvSpPr>
          <p:cNvPr id="48" name="文本框 47"/>
          <p:cNvSpPr txBox="1"/>
          <p:nvPr/>
        </p:nvSpPr>
        <p:spPr>
          <a:xfrm>
            <a:off x="1793407" y="4014944"/>
            <a:ext cx="1742189" cy="461665"/>
          </a:xfrm>
          <a:prstGeom prst="rect">
            <a:avLst/>
          </a:prstGeom>
          <a:noFill/>
        </p:spPr>
        <p:txBody>
          <a:bodyPr wrap="square">
            <a:spAutoFit/>
          </a:bodyPr>
          <a:lstStyle/>
          <a:p>
            <a:r>
              <a:rPr lang="en-US" altLang="zh-CN" sz="2400" b="1" dirty="0"/>
              <a:t>then</a:t>
            </a:r>
            <a:endParaRPr lang="zh-CN" altLang="en-US" sz="2400" b="1" dirty="0"/>
          </a:p>
        </p:txBody>
      </p:sp>
      <p:sp>
        <p:nvSpPr>
          <p:cNvPr id="49" name="文本框 48"/>
          <p:cNvSpPr txBox="1"/>
          <p:nvPr/>
        </p:nvSpPr>
        <p:spPr>
          <a:xfrm>
            <a:off x="2993452" y="4036228"/>
            <a:ext cx="1742189" cy="461665"/>
          </a:xfrm>
          <a:prstGeom prst="rect">
            <a:avLst/>
          </a:prstGeom>
          <a:noFill/>
        </p:spPr>
        <p:txBody>
          <a:bodyPr wrap="square">
            <a:spAutoFit/>
          </a:bodyPr>
          <a:lstStyle/>
          <a:p>
            <a:r>
              <a:rPr lang="en-US" altLang="zh-CN" sz="2400" b="1" dirty="0"/>
              <a:t>else</a:t>
            </a:r>
            <a:endParaRPr lang="zh-CN" altLang="en-US" sz="2400" b="1" dirty="0"/>
          </a:p>
        </p:txBody>
      </p:sp>
      <p:sp>
        <p:nvSpPr>
          <p:cNvPr id="50" name="文本框 49"/>
          <p:cNvSpPr txBox="1"/>
          <p:nvPr/>
        </p:nvSpPr>
        <p:spPr>
          <a:xfrm>
            <a:off x="376102" y="4553396"/>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Repeat</a:t>
            </a:r>
            <a:r>
              <a:rPr lang="zh-CN" altLang="en-US" sz="2800" dirty="0">
                <a:solidFill>
                  <a:schemeClr val="tx1">
                    <a:lumMod val="75000"/>
                    <a:lumOff val="25000"/>
                  </a:schemeClr>
                </a:solidFill>
              </a:rPr>
              <a:t>：</a:t>
            </a:r>
          </a:p>
        </p:txBody>
      </p:sp>
      <p:sp>
        <p:nvSpPr>
          <p:cNvPr id="51" name="矩形 50"/>
          <p:cNvSpPr/>
          <p:nvPr/>
        </p:nvSpPr>
        <p:spPr>
          <a:xfrm>
            <a:off x="1850453" y="4688946"/>
            <a:ext cx="1445303" cy="4671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repeat</a:t>
            </a:r>
            <a:endParaRPr lang="zh-CN" altLang="en-US" sz="2800" dirty="0"/>
          </a:p>
        </p:txBody>
      </p:sp>
      <p:sp>
        <p:nvSpPr>
          <p:cNvPr id="52" name="等腰三角形 51"/>
          <p:cNvSpPr/>
          <p:nvPr/>
        </p:nvSpPr>
        <p:spPr>
          <a:xfrm>
            <a:off x="3085893" y="5449853"/>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54" name="直接连接符 53"/>
          <p:cNvCxnSpPr>
            <a:stCxn id="51" idx="2"/>
            <a:endCxn id="52" idx="0"/>
          </p:cNvCxnSpPr>
          <p:nvPr/>
        </p:nvCxnSpPr>
        <p:spPr>
          <a:xfrm>
            <a:off x="2573105" y="5156064"/>
            <a:ext cx="971238" cy="293789"/>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55" name="等腰三角形 54"/>
          <p:cNvSpPr/>
          <p:nvPr/>
        </p:nvSpPr>
        <p:spPr>
          <a:xfrm>
            <a:off x="1321264" y="5404926"/>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57" name="直接连接符 56"/>
          <p:cNvCxnSpPr>
            <a:stCxn id="51" idx="2"/>
            <a:endCxn id="55" idx="0"/>
          </p:cNvCxnSpPr>
          <p:nvPr/>
        </p:nvCxnSpPr>
        <p:spPr>
          <a:xfrm flipH="1">
            <a:off x="1779714" y="5156064"/>
            <a:ext cx="793391" cy="248862"/>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58" name="文本框 57"/>
          <p:cNvSpPr txBox="1"/>
          <p:nvPr/>
        </p:nvSpPr>
        <p:spPr>
          <a:xfrm>
            <a:off x="3248287" y="5847012"/>
            <a:ext cx="1742189" cy="461665"/>
          </a:xfrm>
          <a:prstGeom prst="rect">
            <a:avLst/>
          </a:prstGeom>
          <a:noFill/>
        </p:spPr>
        <p:txBody>
          <a:bodyPr wrap="square">
            <a:spAutoFit/>
          </a:bodyPr>
          <a:lstStyle/>
          <a:p>
            <a:r>
              <a:rPr lang="en-US" altLang="zh-CN" sz="2400" b="1" dirty="0"/>
              <a:t>test</a:t>
            </a:r>
            <a:endParaRPr lang="zh-CN" altLang="en-US" sz="2400" b="1" dirty="0"/>
          </a:p>
        </p:txBody>
      </p:sp>
      <p:sp>
        <p:nvSpPr>
          <p:cNvPr id="59" name="文本框 58"/>
          <p:cNvSpPr txBox="1"/>
          <p:nvPr/>
        </p:nvSpPr>
        <p:spPr>
          <a:xfrm>
            <a:off x="1304044" y="5821590"/>
            <a:ext cx="1742189" cy="461665"/>
          </a:xfrm>
          <a:prstGeom prst="rect">
            <a:avLst/>
          </a:prstGeom>
          <a:noFill/>
        </p:spPr>
        <p:txBody>
          <a:bodyPr wrap="square">
            <a:spAutoFit/>
          </a:bodyPr>
          <a:lstStyle/>
          <a:p>
            <a:r>
              <a:rPr lang="en-US" altLang="zh-CN" sz="2400" b="1" dirty="0"/>
              <a:t>body</a:t>
            </a:r>
            <a:endParaRPr lang="zh-CN" altLang="en-US" sz="2400" b="1" dirty="0"/>
          </a:p>
        </p:txBody>
      </p:sp>
      <p:sp>
        <p:nvSpPr>
          <p:cNvPr id="89" name="文本框 88"/>
          <p:cNvSpPr txBox="1"/>
          <p:nvPr/>
        </p:nvSpPr>
        <p:spPr>
          <a:xfrm>
            <a:off x="7622962" y="2906103"/>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Operator</a:t>
            </a:r>
            <a:r>
              <a:rPr lang="zh-CN" altLang="en-US" sz="2800" dirty="0">
                <a:solidFill>
                  <a:schemeClr val="tx1">
                    <a:lumMod val="75000"/>
                    <a:lumOff val="25000"/>
                  </a:schemeClr>
                </a:solidFill>
              </a:rPr>
              <a:t>：</a:t>
            </a:r>
          </a:p>
        </p:txBody>
      </p:sp>
      <p:sp>
        <p:nvSpPr>
          <p:cNvPr id="90" name="矩形 89"/>
          <p:cNvSpPr/>
          <p:nvPr/>
        </p:nvSpPr>
        <p:spPr>
          <a:xfrm>
            <a:off x="8693916" y="3540678"/>
            <a:ext cx="2049389" cy="1079604"/>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Operator</a:t>
            </a:r>
          </a:p>
          <a:p>
            <a:pPr algn="ctr"/>
            <a:r>
              <a:rPr lang="en-US" altLang="zh-CN" sz="2800" dirty="0"/>
              <a:t>(&lt;</a:t>
            </a:r>
            <a:r>
              <a:rPr lang="en-US" altLang="zh-CN" sz="2800" dirty="0" err="1"/>
              <a:t>opkind</a:t>
            </a:r>
            <a:r>
              <a:rPr lang="en-US" altLang="zh-CN" sz="2800" dirty="0"/>
              <a:t>&gt;)</a:t>
            </a:r>
            <a:endParaRPr lang="zh-CN" altLang="en-US" sz="2800" dirty="0"/>
          </a:p>
        </p:txBody>
      </p:sp>
      <p:sp>
        <p:nvSpPr>
          <p:cNvPr id="91" name="等腰三角形 90"/>
          <p:cNvSpPr/>
          <p:nvPr/>
        </p:nvSpPr>
        <p:spPr>
          <a:xfrm>
            <a:off x="10152250" y="5143820"/>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a:p>
        </p:txBody>
      </p:sp>
      <p:cxnSp>
        <p:nvCxnSpPr>
          <p:cNvPr id="92" name="直接连接符 91"/>
          <p:cNvCxnSpPr>
            <a:endCxn id="91" idx="0"/>
          </p:cNvCxnSpPr>
          <p:nvPr/>
        </p:nvCxnSpPr>
        <p:spPr>
          <a:xfrm>
            <a:off x="9705203" y="4593440"/>
            <a:ext cx="905497" cy="550380"/>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93" name="等腰三角形 92"/>
          <p:cNvSpPr/>
          <p:nvPr/>
        </p:nvSpPr>
        <p:spPr>
          <a:xfrm>
            <a:off x="8387621" y="5098893"/>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94" name="直接连接符 93"/>
          <p:cNvCxnSpPr>
            <a:endCxn id="93" idx="0"/>
          </p:cNvCxnSpPr>
          <p:nvPr/>
        </p:nvCxnSpPr>
        <p:spPr>
          <a:xfrm flipH="1">
            <a:off x="8846071" y="4593440"/>
            <a:ext cx="859132" cy="505453"/>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96" name="文本框 95"/>
          <p:cNvSpPr txBox="1"/>
          <p:nvPr/>
        </p:nvSpPr>
        <p:spPr>
          <a:xfrm>
            <a:off x="8370401" y="5515557"/>
            <a:ext cx="1742189" cy="830997"/>
          </a:xfrm>
          <a:prstGeom prst="rect">
            <a:avLst/>
          </a:prstGeom>
          <a:noFill/>
        </p:spPr>
        <p:txBody>
          <a:bodyPr wrap="square">
            <a:spAutoFit/>
          </a:bodyPr>
          <a:lstStyle/>
          <a:p>
            <a:r>
              <a:rPr lang="en-US" altLang="zh-CN" sz="2400" b="1" dirty="0"/>
              <a:t>Left operand</a:t>
            </a:r>
            <a:endParaRPr lang="zh-CN" altLang="en-US" sz="2400" b="1" dirty="0"/>
          </a:p>
        </p:txBody>
      </p:sp>
      <p:sp>
        <p:nvSpPr>
          <p:cNvPr id="97" name="文本框 96"/>
          <p:cNvSpPr txBox="1"/>
          <p:nvPr/>
        </p:nvSpPr>
        <p:spPr>
          <a:xfrm>
            <a:off x="7475351" y="1013477"/>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Write</a:t>
            </a:r>
            <a:r>
              <a:rPr lang="zh-CN" altLang="en-US" sz="2800" dirty="0">
                <a:solidFill>
                  <a:schemeClr val="tx1">
                    <a:lumMod val="75000"/>
                    <a:lumOff val="25000"/>
                  </a:schemeClr>
                </a:solidFill>
              </a:rPr>
              <a:t>：</a:t>
            </a:r>
          </a:p>
        </p:txBody>
      </p:sp>
      <p:sp>
        <p:nvSpPr>
          <p:cNvPr id="98" name="矩形 97"/>
          <p:cNvSpPr/>
          <p:nvPr/>
        </p:nvSpPr>
        <p:spPr>
          <a:xfrm>
            <a:off x="8949702" y="1149027"/>
            <a:ext cx="1445303" cy="467118"/>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write</a:t>
            </a:r>
            <a:endParaRPr lang="zh-CN" altLang="en-US" sz="2800" dirty="0"/>
          </a:p>
        </p:txBody>
      </p:sp>
      <p:sp>
        <p:nvSpPr>
          <p:cNvPr id="101" name="等腰三角形 100"/>
          <p:cNvSpPr/>
          <p:nvPr/>
        </p:nvSpPr>
        <p:spPr>
          <a:xfrm>
            <a:off x="9213903" y="1853907"/>
            <a:ext cx="916899" cy="419100"/>
          </a:xfrm>
          <a:prstGeom prst="triangle">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102" name="直接连接符 101"/>
          <p:cNvCxnSpPr>
            <a:stCxn id="98" idx="2"/>
            <a:endCxn id="101" idx="0"/>
          </p:cNvCxnSpPr>
          <p:nvPr/>
        </p:nvCxnSpPr>
        <p:spPr>
          <a:xfrm flipH="1">
            <a:off x="9672353" y="1616145"/>
            <a:ext cx="1" cy="237762"/>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03" name="文本框 102"/>
          <p:cNvSpPr txBox="1"/>
          <p:nvPr/>
        </p:nvSpPr>
        <p:spPr>
          <a:xfrm>
            <a:off x="8803183" y="2221531"/>
            <a:ext cx="2049390" cy="461665"/>
          </a:xfrm>
          <a:prstGeom prst="rect">
            <a:avLst/>
          </a:prstGeom>
          <a:noFill/>
        </p:spPr>
        <p:txBody>
          <a:bodyPr wrap="square">
            <a:spAutoFit/>
          </a:bodyPr>
          <a:lstStyle/>
          <a:p>
            <a:r>
              <a:rPr lang="en-US" altLang="zh-CN" sz="2400" b="1" dirty="0"/>
              <a:t>expression</a:t>
            </a:r>
            <a:endParaRPr lang="zh-CN" altLang="en-US" sz="2400" b="1" dirty="0"/>
          </a:p>
        </p:txBody>
      </p:sp>
      <p:sp>
        <p:nvSpPr>
          <p:cNvPr id="105" name="文本框 104"/>
          <p:cNvSpPr txBox="1"/>
          <p:nvPr/>
        </p:nvSpPr>
        <p:spPr>
          <a:xfrm>
            <a:off x="4440731" y="3253965"/>
            <a:ext cx="2049390" cy="597215"/>
          </a:xfrm>
          <a:prstGeom prst="rect">
            <a:avLst/>
          </a:prstGeom>
          <a:noFill/>
        </p:spPr>
        <p:txBody>
          <a:bodyPr wrap="square">
            <a:spAutoFit/>
          </a:bodyPr>
          <a:lstStyle/>
          <a:p>
            <a:pPr>
              <a:lnSpc>
                <a:spcPct val="130000"/>
              </a:lnSpc>
            </a:pPr>
            <a:r>
              <a:rPr lang="en-US" altLang="zh-CN" sz="2800" dirty="0">
                <a:solidFill>
                  <a:schemeClr val="tx1">
                    <a:lumMod val="75000"/>
                    <a:lumOff val="25000"/>
                  </a:schemeClr>
                </a:solidFill>
              </a:rPr>
              <a:t>Assign</a:t>
            </a:r>
            <a:r>
              <a:rPr lang="zh-CN" altLang="en-US" sz="2800" dirty="0">
                <a:solidFill>
                  <a:schemeClr val="tx1">
                    <a:lumMod val="75000"/>
                    <a:lumOff val="25000"/>
                  </a:schemeClr>
                </a:solidFill>
              </a:rPr>
              <a:t>：</a:t>
            </a:r>
          </a:p>
        </p:txBody>
      </p:sp>
      <p:sp>
        <p:nvSpPr>
          <p:cNvPr id="106" name="矩形 105"/>
          <p:cNvSpPr/>
          <p:nvPr/>
        </p:nvSpPr>
        <p:spPr>
          <a:xfrm>
            <a:off x="4899180" y="3839672"/>
            <a:ext cx="2166330" cy="912457"/>
          </a:xfrm>
          <a:prstGeom prst="rect">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r>
              <a:rPr lang="en-US" altLang="zh-CN" sz="2800" dirty="0"/>
              <a:t>Assign</a:t>
            </a:r>
          </a:p>
          <a:p>
            <a:pPr algn="ctr"/>
            <a:r>
              <a:rPr lang="zh-CN" altLang="en-US" sz="2800" dirty="0"/>
              <a:t>（</a:t>
            </a:r>
            <a:r>
              <a:rPr lang="en-US" altLang="zh-CN" sz="2800" dirty="0"/>
              <a:t>&lt;name&gt;</a:t>
            </a:r>
            <a:r>
              <a:rPr lang="zh-CN" altLang="en-US" sz="2800" dirty="0"/>
              <a:t>）</a:t>
            </a:r>
          </a:p>
        </p:txBody>
      </p:sp>
      <p:sp>
        <p:nvSpPr>
          <p:cNvPr id="107" name="等腰三角形 106"/>
          <p:cNvSpPr/>
          <p:nvPr/>
        </p:nvSpPr>
        <p:spPr>
          <a:xfrm>
            <a:off x="5582560" y="5070453"/>
            <a:ext cx="916899" cy="419100"/>
          </a:xfrm>
          <a:prstGeom prst="triangle">
            <a:avLst>
              <a:gd name="adj" fmla="val 43461"/>
            </a:avLst>
          </a:prstGeom>
          <a:solidFill>
            <a:schemeClr val="accent1">
              <a:alpha val="50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zh-CN" altLang="en-US" dirty="0"/>
          </a:p>
        </p:txBody>
      </p:sp>
      <p:cxnSp>
        <p:nvCxnSpPr>
          <p:cNvPr id="108" name="直接连接符 107"/>
          <p:cNvCxnSpPr>
            <a:stCxn id="107" idx="0"/>
            <a:endCxn id="106" idx="2"/>
          </p:cNvCxnSpPr>
          <p:nvPr/>
        </p:nvCxnSpPr>
        <p:spPr>
          <a:xfrm flipV="1">
            <a:off x="5981053" y="4752129"/>
            <a:ext cx="1292" cy="318324"/>
          </a:xfrm>
          <a:prstGeom prst="line">
            <a:avLst/>
          </a:prstGeom>
          <a:ln w="38100"/>
        </p:spPr>
        <p:style>
          <a:lnRef idx="3">
            <a:schemeClr val="accent4"/>
          </a:lnRef>
          <a:fillRef idx="0">
            <a:schemeClr val="accent4"/>
          </a:fillRef>
          <a:effectRef idx="2">
            <a:schemeClr val="accent4"/>
          </a:effectRef>
          <a:fontRef idx="minor">
            <a:schemeClr val="tx1"/>
          </a:fontRef>
        </p:style>
      </p:cxnSp>
      <p:sp>
        <p:nvSpPr>
          <p:cNvPr id="109" name="文本框 108"/>
          <p:cNvSpPr txBox="1"/>
          <p:nvPr/>
        </p:nvSpPr>
        <p:spPr>
          <a:xfrm>
            <a:off x="5171840" y="5438077"/>
            <a:ext cx="2049390" cy="461665"/>
          </a:xfrm>
          <a:prstGeom prst="rect">
            <a:avLst/>
          </a:prstGeom>
          <a:noFill/>
        </p:spPr>
        <p:txBody>
          <a:bodyPr wrap="square">
            <a:spAutoFit/>
          </a:bodyPr>
          <a:lstStyle/>
          <a:p>
            <a:r>
              <a:rPr lang="en-US" altLang="zh-CN" sz="2400" b="1" dirty="0"/>
              <a:t>expression</a:t>
            </a:r>
            <a:endParaRPr lang="zh-CN" altLang="en-US" sz="2400" b="1" dirty="0"/>
          </a:p>
        </p:txBody>
      </p:sp>
      <p:sp>
        <p:nvSpPr>
          <p:cNvPr id="121" name="文本框 120"/>
          <p:cNvSpPr txBox="1"/>
          <p:nvPr/>
        </p:nvSpPr>
        <p:spPr>
          <a:xfrm>
            <a:off x="10044454" y="5515557"/>
            <a:ext cx="1742189" cy="830997"/>
          </a:xfrm>
          <a:prstGeom prst="rect">
            <a:avLst/>
          </a:prstGeom>
          <a:noFill/>
        </p:spPr>
        <p:txBody>
          <a:bodyPr wrap="square">
            <a:spAutoFit/>
          </a:bodyPr>
          <a:lstStyle/>
          <a:p>
            <a:r>
              <a:rPr lang="en-US" altLang="zh-CN" sz="2400" b="1" dirty="0"/>
              <a:t>Right operand</a:t>
            </a:r>
            <a:endParaRPr lang="zh-CN" altLang="en-US" sz="2400" b="1" dirty="0"/>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作业目录说明</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2" name="文本占位符 4"/>
          <p:cNvSpPr txBox="1"/>
          <p:nvPr/>
        </p:nvSpPr>
        <p:spPr>
          <a:xfrm>
            <a:off x="471456" y="1587182"/>
            <a:ext cx="11568144" cy="2517140"/>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原有文件同大作业</a:t>
            </a:r>
            <a:r>
              <a:rPr lang="en-US" altLang="zh-CN" sz="2400" kern="0" dirty="0">
                <a:solidFill>
                  <a:schemeClr val="tx1"/>
                </a:solidFill>
                <a:latin typeface="等线" panose="02010600030101010101" pitchFamily="2" charset="-122"/>
                <a:ea typeface="PingFangSC-Regular"/>
                <a:cs typeface="PingFangSC-Regular"/>
              </a:rPr>
              <a:t>1</a:t>
            </a:r>
            <a:r>
              <a:rPr lang="zh-CN" altLang="en-US" sz="2400" kern="0" dirty="0">
                <a:solidFill>
                  <a:schemeClr val="tx1"/>
                </a:solidFill>
                <a:latin typeface="等线" panose="02010600030101010101" pitchFamily="2" charset="-122"/>
                <a:ea typeface="PingFangSC-Regular"/>
                <a:cs typeface="PingFangSC-Regular"/>
              </a:rPr>
              <a:t>。需要将大作业</a:t>
            </a:r>
            <a:r>
              <a:rPr lang="en-US" altLang="zh-CN" sz="2400" kern="0" dirty="0">
                <a:solidFill>
                  <a:schemeClr val="tx1"/>
                </a:solidFill>
                <a:latin typeface="等线" panose="02010600030101010101" pitchFamily="2" charset="-122"/>
                <a:ea typeface="PingFangSC-Regular"/>
                <a:cs typeface="PingFangSC-Regular"/>
              </a:rPr>
              <a:t>1</a:t>
            </a:r>
            <a:r>
              <a:rPr lang="zh-CN" altLang="en-US" sz="2400" kern="0" dirty="0">
                <a:solidFill>
                  <a:schemeClr val="tx1"/>
                </a:solidFill>
                <a:latin typeface="等线" panose="02010600030101010101" pitchFamily="2" charset="-122"/>
                <a:ea typeface="PingFangSC-Regular"/>
                <a:cs typeface="PingFangSC-Regular"/>
              </a:rPr>
              <a:t>中完成的</a:t>
            </a:r>
            <a:r>
              <a:rPr lang="en-US" altLang="zh-CN" sz="2400" kern="0" dirty="0" err="1">
                <a:solidFill>
                  <a:schemeClr val="tx1"/>
                </a:solidFill>
                <a:latin typeface="等线" panose="02010600030101010101" pitchFamily="2" charset="-122"/>
                <a:ea typeface="PingFangSC-Regular"/>
                <a:cs typeface="PingFangSC-Regular"/>
              </a:rPr>
              <a:t>scanner.c</a:t>
            </a:r>
            <a:r>
              <a:rPr lang="zh-CN" altLang="en-US" sz="2400" kern="0" dirty="0">
                <a:solidFill>
                  <a:schemeClr val="tx1"/>
                </a:solidFill>
                <a:latin typeface="等线" panose="02010600030101010101" pitchFamily="2" charset="-122"/>
                <a:ea typeface="PingFangSC-Regular"/>
                <a:cs typeface="PingFangSC-Regular"/>
              </a:rPr>
              <a:t>实现补全。</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文件</a:t>
            </a:r>
            <a:r>
              <a:rPr lang="en-US" altLang="zh-CN" sz="2400" kern="0" dirty="0" err="1">
                <a:solidFill>
                  <a:schemeClr val="tx1"/>
                </a:solidFill>
                <a:latin typeface="等线" panose="02010600030101010101" pitchFamily="2" charset="-122"/>
                <a:ea typeface="PingFangSC-Regular"/>
                <a:cs typeface="PingFangSC-Regular"/>
              </a:rPr>
              <a:t>parse.c</a:t>
            </a:r>
            <a:r>
              <a:rPr lang="zh-CN" altLang="en-US" sz="2400" kern="0" dirty="0">
                <a:solidFill>
                  <a:schemeClr val="tx1"/>
                </a:solidFill>
                <a:latin typeface="等线" panose="02010600030101010101" pitchFamily="2" charset="-122"/>
                <a:ea typeface="PingFangSC-Regular"/>
                <a:cs typeface="PingFangSC-Regular"/>
              </a:rPr>
              <a:t>中定义了对应每个非终结符分析过程的函数。</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本次实验要求在读懂</a:t>
            </a:r>
            <a:r>
              <a:rPr lang="en-US" altLang="zh-CN" sz="2400" kern="0" dirty="0" err="1">
                <a:solidFill>
                  <a:schemeClr val="tx1"/>
                </a:solidFill>
                <a:latin typeface="等线" panose="02010600030101010101" pitchFamily="2" charset="-122"/>
                <a:ea typeface="PingFangSC-Regular"/>
                <a:cs typeface="PingFangSC-Regular"/>
              </a:rPr>
              <a:t>parse.c</a:t>
            </a:r>
            <a:r>
              <a:rPr lang="zh-CN" altLang="en-US" sz="2400" kern="0" dirty="0">
                <a:solidFill>
                  <a:schemeClr val="tx1"/>
                </a:solidFill>
                <a:latin typeface="等线" panose="02010600030101010101" pitchFamily="2" charset="-122"/>
                <a:ea typeface="PingFangSC-Regular"/>
                <a:cs typeface="PingFangSC-Regular"/>
              </a:rPr>
              <a:t>的基础上，参照函数</a:t>
            </a:r>
            <a:r>
              <a:rPr lang="en-US" altLang="zh-CN" sz="2400" kern="0" dirty="0" err="1">
                <a:solidFill>
                  <a:schemeClr val="tx1"/>
                </a:solidFill>
                <a:latin typeface="等线" panose="02010600030101010101" pitchFamily="2" charset="-122"/>
                <a:ea typeface="PingFangSC-Regular"/>
                <a:cs typeface="PingFangSC-Regular"/>
              </a:rPr>
              <a:t>stmt_sequence</a:t>
            </a:r>
            <a:r>
              <a:rPr lang="en-US" altLang="zh-CN" sz="2400" kern="0" dirty="0">
                <a:solidFill>
                  <a:schemeClr val="tx1"/>
                </a:solidFill>
                <a:latin typeface="等线" panose="02010600030101010101" pitchFamily="2" charset="-122"/>
                <a:ea typeface="PingFangSC-Regular"/>
                <a:cs typeface="PingFangSC-Regular"/>
              </a:rPr>
              <a:t>()</a:t>
            </a:r>
            <a:r>
              <a:rPr lang="zh-CN" altLang="en-US" sz="2400" kern="0" dirty="0">
                <a:solidFill>
                  <a:schemeClr val="tx1"/>
                </a:solidFill>
                <a:latin typeface="等线" panose="02010600030101010101" pitchFamily="2" charset="-122"/>
                <a:ea typeface="PingFangSC-Regular"/>
                <a:cs typeface="PingFangSC-Regular"/>
              </a:rPr>
              <a:t>补全其他非终结符对应的函数。</a:t>
            </a: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用法说明</a:t>
            </a:r>
          </a:p>
        </p:txBody>
      </p:sp>
      <p:sp>
        <p:nvSpPr>
          <p:cNvPr id="6" name="文本占位符 4"/>
          <p:cNvSpPr txBox="1"/>
          <p:nvPr/>
        </p:nvSpPr>
        <p:spPr>
          <a:xfrm>
            <a:off x="438799" y="1319527"/>
            <a:ext cx="11568144" cy="4218946"/>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latin typeface="等线" panose="02010600030101010101" pitchFamily="2" charset="-122"/>
                <a:ea typeface="PingFangSC-Regular"/>
                <a:cs typeface="PingFangSC-Regular"/>
              </a:rPr>
              <a:t>在p2_syntax_analysis</a:t>
            </a:r>
            <a:r>
              <a:rPr lang="en-US" altLang="zh-CN" sz="2400" kern="0" dirty="0">
                <a:solidFill>
                  <a:schemeClr val="tx1"/>
                </a:solidFill>
                <a:latin typeface="等线" panose="02010600030101010101" pitchFamily="2" charset="-122"/>
                <a:ea typeface="PingFangSC-Regular"/>
                <a:cs typeface="PingFangSC-Regular"/>
              </a:rPr>
              <a:t>\</a:t>
            </a:r>
            <a:r>
              <a:rPr lang="en-US" altLang="zh-CN" sz="2400" kern="0" dirty="0">
                <a:solidFill>
                  <a:schemeClr val="tx1"/>
                </a:solidFill>
                <a:latin typeface="Helvetica" panose="020B0604020202020204" pitchFamily="34" charset="0"/>
                <a:ea typeface="PingFangSC-Regular"/>
                <a:cs typeface="Times New Roman" panose="02020603050405020304" pitchFamily="18" charset="0"/>
              </a:rPr>
              <a:t>build</a:t>
            </a:r>
            <a:r>
              <a:rPr lang="zh-CN" altLang="zh-CN" sz="2400" kern="0" dirty="0">
                <a:solidFill>
                  <a:schemeClr val="tx1"/>
                </a:solidFill>
                <a:latin typeface="等线" panose="02010600030101010101" pitchFamily="2" charset="-122"/>
                <a:ea typeface="PingFangSC-Regular"/>
                <a:cs typeface="PingFangSC-Regular"/>
              </a:rPr>
              <a:t>文件夹下</a:t>
            </a:r>
            <a:r>
              <a:rPr lang="zh-CN" altLang="en-US" sz="2400" kern="0" dirty="0">
                <a:solidFill>
                  <a:schemeClr val="tx1"/>
                </a:solidFill>
                <a:latin typeface="等线" panose="02010600030101010101" pitchFamily="2" charset="-122"/>
                <a:ea typeface="PingFangSC-Regular"/>
                <a:cs typeface="PingFangSC-Regular"/>
              </a:rPr>
              <a:t>打开</a:t>
            </a:r>
            <a:r>
              <a:rPr lang="en-US" altLang="zh-CN" sz="2400" kern="0" dirty="0">
                <a:solidFill>
                  <a:schemeClr val="tx1"/>
                </a:solidFill>
                <a:latin typeface="等线" panose="02010600030101010101" pitchFamily="2" charset="-122"/>
                <a:ea typeface="PingFangSC-Regular"/>
                <a:cs typeface="PingFangSC-Regular"/>
              </a:rPr>
              <a:t>Power Shell</a:t>
            </a:r>
            <a:r>
              <a:rPr lang="zh-CN" altLang="zh-CN" sz="2400" kern="0" dirty="0">
                <a:solidFill>
                  <a:schemeClr val="tx1"/>
                </a:solidFill>
                <a:latin typeface="等线" panose="02010600030101010101" pitchFamily="2" charset="-122"/>
                <a:ea typeface="PingFangSC-Regular"/>
                <a:cs typeface="PingFangSC-Regular"/>
              </a:rPr>
              <a:t>输入指令：</a:t>
            </a:r>
            <a:r>
              <a:rPr lang="zh-CN" altLang="en-US" sz="2400" kern="0" dirty="0">
                <a:solidFill>
                  <a:schemeClr val="tx1"/>
                </a:solidFill>
                <a:latin typeface="等线" panose="02010600030101010101" pitchFamily="2" charset="-122"/>
                <a:ea typeface="PingFangSC-Regular"/>
                <a:cs typeface="PingFangSC-Regular"/>
              </a:rPr>
              <a:t>输入指令：</a:t>
            </a:r>
            <a:r>
              <a:rPr lang="en-US" altLang="zh-CN" sz="2400" kern="0" dirty="0">
                <a:solidFill>
                  <a:schemeClr val="tx1"/>
                </a:solidFill>
                <a:latin typeface="等线" panose="02010600030101010101" pitchFamily="2" charset="-122"/>
                <a:ea typeface="PingFangSC-Regular"/>
                <a:cs typeface="PingFangSC-Regular"/>
              </a:rPr>
              <a:t>make parser</a:t>
            </a:r>
            <a:r>
              <a:rPr lang="zh-CN" altLang="en-US" sz="2400" kern="0" dirty="0">
                <a:solidFill>
                  <a:schemeClr val="tx1"/>
                </a:solidFill>
                <a:latin typeface="等线" panose="02010600030101010101" pitchFamily="2" charset="-122"/>
                <a:ea typeface="PingFangSC-Regular"/>
                <a:cs typeface="PingFangSC-Regular"/>
              </a:rPr>
              <a:t>，产生</a:t>
            </a:r>
            <a:r>
              <a:rPr lang="en-US" altLang="zh-CN" sz="2400" kern="0" dirty="0">
                <a:solidFill>
                  <a:schemeClr val="tx1"/>
                </a:solidFill>
                <a:latin typeface="等线" panose="02010600030101010101" pitchFamily="2" charset="-122"/>
                <a:ea typeface="PingFangSC-Regular"/>
                <a:cs typeface="PingFangSC-Regular"/>
              </a:rPr>
              <a:t>parser</a:t>
            </a:r>
            <a:r>
              <a:rPr lang="zh-CN" altLang="en-US" sz="2400" kern="0" dirty="0">
                <a:solidFill>
                  <a:schemeClr val="tx1"/>
                </a:solidFill>
                <a:latin typeface="等线" panose="02010600030101010101" pitchFamily="2" charset="-122"/>
                <a:ea typeface="PingFangSC-Regular"/>
                <a:cs typeface="PingFangSC-Regular"/>
              </a:rPr>
              <a:t>（语法分析器）。</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400" kern="0" dirty="0">
                <a:solidFill>
                  <a:schemeClr val="tx1"/>
                </a:solidFill>
                <a:latin typeface="等线" panose="02010600030101010101" pitchFamily="2" charset="-122"/>
              </a:rPr>
              <a:t>test</a:t>
            </a:r>
            <a:r>
              <a:rPr lang="zh-CN" altLang="zh-CN" sz="2400" kern="0" dirty="0">
                <a:solidFill>
                  <a:schemeClr val="tx1"/>
                </a:solidFill>
                <a:latin typeface="等线" panose="02010600030101010101" pitchFamily="2" charset="-122"/>
              </a:rPr>
              <a:t>下有</a:t>
            </a:r>
            <a:r>
              <a:rPr lang="en-US" altLang="zh-CN" sz="2400" kern="0" dirty="0">
                <a:solidFill>
                  <a:schemeClr val="tx1"/>
                </a:solidFill>
                <a:latin typeface="等线" panose="02010600030101010101" pitchFamily="2" charset="-122"/>
              </a:rPr>
              <a:t>tiny language</a:t>
            </a:r>
            <a:r>
              <a:rPr lang="zh-CN" altLang="zh-CN" sz="2400" kern="0" dirty="0">
                <a:solidFill>
                  <a:schemeClr val="tx1"/>
                </a:solidFill>
                <a:latin typeface="等线" panose="02010600030101010101" pitchFamily="2" charset="-122"/>
              </a:rPr>
              <a:t>的</a:t>
            </a:r>
            <a:r>
              <a:rPr lang="en-US" altLang="zh-CN" sz="2400" kern="0" dirty="0">
                <a:solidFill>
                  <a:schemeClr val="tx1"/>
                </a:solidFill>
                <a:latin typeface="等线" panose="02010600030101010101" pitchFamily="2" charset="-122"/>
              </a:rPr>
              <a:t>sample code </a:t>
            </a:r>
            <a:r>
              <a:rPr lang="zh-CN" altLang="en-US" sz="2400" kern="0" dirty="0">
                <a:solidFill>
                  <a:schemeClr val="tx1"/>
                </a:solidFill>
                <a:latin typeface="等线" panose="02010600030101010101" pitchFamily="2" charset="-122"/>
              </a:rPr>
              <a:t>。</a:t>
            </a:r>
            <a:endParaRPr lang="en-US" altLang="zh-CN" sz="2400" kern="0" dirty="0">
              <a:solidFill>
                <a:schemeClr val="tx1"/>
              </a:solidFill>
              <a:latin typeface="等线" panose="02010600030101010101" pitchFamily="2" charset="-122"/>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latin typeface="等线" panose="02010600030101010101" pitchFamily="2" charset="-122"/>
              </a:rPr>
              <a:t>指令：</a:t>
            </a:r>
            <a:r>
              <a:rPr lang="en-US" altLang="zh-CN" sz="2400" kern="0" dirty="0">
                <a:solidFill>
                  <a:schemeClr val="tx1"/>
                </a:solidFill>
                <a:latin typeface="等线" panose="02010600030101010101" pitchFamily="2" charset="-122"/>
              </a:rPr>
              <a:t>make </a:t>
            </a:r>
            <a:r>
              <a:rPr lang="en-US" altLang="zh-CN" sz="2400" kern="0" dirty="0" err="1">
                <a:solidFill>
                  <a:schemeClr val="tx1"/>
                </a:solidFill>
                <a:latin typeface="等线" panose="02010600030101010101" pitchFamily="2" charset="-122"/>
              </a:rPr>
              <a:t>testp</a:t>
            </a:r>
            <a:r>
              <a:rPr lang="zh-CN" altLang="zh-CN" sz="2400" kern="0" dirty="0">
                <a:solidFill>
                  <a:schemeClr val="tx1"/>
                </a:solidFill>
                <a:latin typeface="等线" panose="02010600030101010101" pitchFamily="2" charset="-122"/>
              </a:rPr>
              <a:t>可以看到对</a:t>
            </a:r>
            <a:r>
              <a:rPr lang="en-US" altLang="zh-CN" sz="2400" kern="0" dirty="0">
                <a:solidFill>
                  <a:schemeClr val="tx1"/>
                </a:solidFill>
                <a:latin typeface="等线" panose="02010600030101010101" pitchFamily="2" charset="-122"/>
              </a:rPr>
              <a:t>sample code</a:t>
            </a:r>
            <a:r>
              <a:rPr lang="zh-CN" altLang="zh-CN" sz="2400" kern="0" dirty="0">
                <a:solidFill>
                  <a:schemeClr val="tx1"/>
                </a:solidFill>
                <a:latin typeface="等线" panose="02010600030101010101" pitchFamily="2" charset="-122"/>
              </a:rPr>
              <a:t>做</a:t>
            </a:r>
            <a:r>
              <a:rPr lang="zh-CN" altLang="en-US" sz="2400" kern="0" dirty="0">
                <a:solidFill>
                  <a:schemeClr val="tx1"/>
                </a:solidFill>
                <a:latin typeface="等线" panose="02010600030101010101" pitchFamily="2" charset="-122"/>
              </a:rPr>
              <a:t>词法和语法</a:t>
            </a:r>
            <a:r>
              <a:rPr lang="zh-CN" altLang="zh-CN" sz="2400" kern="0" dirty="0">
                <a:solidFill>
                  <a:schemeClr val="tx1"/>
                </a:solidFill>
                <a:latin typeface="等线" panose="02010600030101010101" pitchFamily="2" charset="-122"/>
              </a:rPr>
              <a:t>分析的结果。</a:t>
            </a:r>
            <a:endParaRPr lang="en-US" altLang="zh-CN" sz="2400" kern="0" dirty="0">
              <a:solidFill>
                <a:schemeClr val="tx1"/>
              </a:solidFill>
              <a:latin typeface="等线" panose="02010600030101010101" pitchFamily="2" charset="-122"/>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rPr>
              <a:t>注意：每次重新生成文件之前需要通过指令</a:t>
            </a:r>
            <a:r>
              <a:rPr lang="en-US" altLang="zh-CN" sz="2400" kern="0" dirty="0">
                <a:solidFill>
                  <a:schemeClr val="tx1"/>
                </a:solidFill>
                <a:latin typeface="等线" panose="02010600030101010101" pitchFamily="2" charset="-122"/>
              </a:rPr>
              <a:t>: make clean</a:t>
            </a:r>
            <a:r>
              <a:rPr lang="zh-CN" altLang="en-US" sz="2400" kern="0" dirty="0">
                <a:solidFill>
                  <a:schemeClr val="tx1"/>
                </a:solidFill>
                <a:latin typeface="等线" panose="02010600030101010101" pitchFamily="2" charset="-122"/>
              </a:rPr>
              <a:t>清除上一次的生成文件。</a:t>
            </a:r>
            <a:endParaRPr lang="zh-CN" altLang="zh-CN" sz="2400" kern="0" dirty="0">
              <a:solidFill>
                <a:schemeClr val="tx1"/>
              </a:solidFill>
              <a:latin typeface="等线" panose="02010600030101010101" pitchFamily="2" charset="-122"/>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代码示例</a:t>
            </a:r>
          </a:p>
        </p:txBody>
      </p:sp>
      <p:sp>
        <p:nvSpPr>
          <p:cNvPr id="10" name="文本占位符 4"/>
          <p:cNvSpPr txBox="1"/>
          <p:nvPr/>
        </p:nvSpPr>
        <p:spPr>
          <a:xfrm>
            <a:off x="235670" y="1551695"/>
            <a:ext cx="4151344" cy="4500536"/>
          </a:xfrm>
          <a:prstGeom prst="rect">
            <a:avLst/>
          </a:prstGeom>
        </p:spPr>
        <p:txBody>
          <a:bodyPr/>
          <a:lstStyle>
            <a:lvl1pPr marL="228600" indent="-228600" algn="l" defTabSz="914400" rtl="0" eaLnBrk="1" latinLnBrk="0" hangingPunct="1">
              <a:lnSpc>
                <a:spcPct val="130000"/>
              </a:lnSpc>
              <a:spcBef>
                <a:spcPts val="1000"/>
              </a:spcBef>
              <a:buFontTx/>
              <a:buBlip>
                <a:blip r:embed="rId3"/>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buFontTx/>
              <a:buNone/>
            </a:pPr>
            <a:r>
              <a:rPr lang="en-US" altLang="zh-CN" sz="2400" dirty="0">
                <a:solidFill>
                  <a:schemeClr val="tx1"/>
                </a:solidFill>
              </a:rPr>
              <a:t>read x;</a:t>
            </a:r>
          </a:p>
          <a:p>
            <a:pPr marL="0" indent="0">
              <a:lnSpc>
                <a:spcPct val="100000"/>
              </a:lnSpc>
              <a:buFontTx/>
              <a:buNone/>
            </a:pPr>
            <a:r>
              <a:rPr lang="en-US" altLang="zh-CN" sz="2400" dirty="0">
                <a:solidFill>
                  <a:schemeClr val="tx1"/>
                </a:solidFill>
              </a:rPr>
              <a:t>if 0 &lt; x then </a:t>
            </a:r>
          </a:p>
          <a:p>
            <a:pPr marL="0" indent="0">
              <a:lnSpc>
                <a:spcPct val="100000"/>
              </a:lnSpc>
              <a:buFontTx/>
              <a:buNone/>
            </a:pPr>
            <a:r>
              <a:rPr lang="en-US" altLang="zh-CN" sz="2400" dirty="0">
                <a:solidFill>
                  <a:schemeClr val="tx1"/>
                </a:solidFill>
              </a:rPr>
              <a:t>   fac := 1;</a:t>
            </a:r>
          </a:p>
          <a:p>
            <a:pPr marL="0" indent="0">
              <a:lnSpc>
                <a:spcPct val="100000"/>
              </a:lnSpc>
              <a:buFontTx/>
              <a:buNone/>
            </a:pPr>
            <a:r>
              <a:rPr lang="en-US" altLang="zh-CN" sz="2400" dirty="0">
                <a:solidFill>
                  <a:schemeClr val="tx1"/>
                </a:solidFill>
              </a:rPr>
              <a:t>   repeat</a:t>
            </a:r>
          </a:p>
          <a:p>
            <a:pPr marL="0" indent="0">
              <a:lnSpc>
                <a:spcPct val="100000"/>
              </a:lnSpc>
              <a:buFontTx/>
              <a:buNone/>
            </a:pPr>
            <a:r>
              <a:rPr lang="en-US" altLang="zh-CN" sz="2400" dirty="0">
                <a:solidFill>
                  <a:schemeClr val="tx1"/>
                </a:solidFill>
              </a:rPr>
              <a:t>      fact := fact * x;</a:t>
            </a:r>
          </a:p>
          <a:p>
            <a:pPr marL="0" indent="0">
              <a:lnSpc>
                <a:spcPct val="100000"/>
              </a:lnSpc>
              <a:buFontTx/>
              <a:buNone/>
            </a:pPr>
            <a:r>
              <a:rPr lang="en-US" altLang="zh-CN" sz="2400" dirty="0">
                <a:solidFill>
                  <a:schemeClr val="tx1"/>
                </a:solidFill>
              </a:rPr>
              <a:t>      x := x – 1 until x = 0;</a:t>
            </a:r>
          </a:p>
          <a:p>
            <a:pPr marL="0" indent="0">
              <a:lnSpc>
                <a:spcPct val="100000"/>
              </a:lnSpc>
              <a:buFontTx/>
              <a:buNone/>
            </a:pPr>
            <a:r>
              <a:rPr lang="en-US" altLang="zh-CN" sz="2400" dirty="0">
                <a:solidFill>
                  <a:schemeClr val="tx1"/>
                </a:solidFill>
              </a:rPr>
              <a:t>   write fac;</a:t>
            </a:r>
          </a:p>
          <a:p>
            <a:pPr marL="0" indent="0">
              <a:lnSpc>
                <a:spcPct val="100000"/>
              </a:lnSpc>
              <a:buFontTx/>
              <a:buNone/>
            </a:pPr>
            <a:r>
              <a:rPr lang="en-US" altLang="zh-CN" sz="2400" dirty="0">
                <a:solidFill>
                  <a:schemeClr val="tx1"/>
                </a:solidFill>
              </a:rPr>
              <a:t>end</a:t>
            </a:r>
          </a:p>
        </p:txBody>
      </p:sp>
      <p:pic>
        <p:nvPicPr>
          <p:cNvPr id="12" name="图片 11"/>
          <p:cNvPicPr>
            <a:picLocks noChangeAspect="1"/>
          </p:cNvPicPr>
          <p:nvPr/>
        </p:nvPicPr>
        <p:blipFill rotWithShape="1">
          <a:blip r:embed="rId4"/>
          <a:srcRect l="16693" t="34197" r="68303" b="16984"/>
          <a:stretch>
            <a:fillRect/>
          </a:stretch>
        </p:blipFill>
        <p:spPr>
          <a:xfrm>
            <a:off x="3701562" y="2966322"/>
            <a:ext cx="1829254" cy="3348037"/>
          </a:xfrm>
          <a:prstGeom prst="rect">
            <a:avLst/>
          </a:prstGeom>
        </p:spPr>
      </p:pic>
      <p:pic>
        <p:nvPicPr>
          <p:cNvPr id="3105" name="图片 3104"/>
          <p:cNvPicPr>
            <a:picLocks noChangeAspect="1"/>
          </p:cNvPicPr>
          <p:nvPr/>
        </p:nvPicPr>
        <p:blipFill>
          <a:blip r:embed="rId5"/>
          <a:stretch>
            <a:fillRect/>
          </a:stretch>
        </p:blipFill>
        <p:spPr>
          <a:xfrm>
            <a:off x="3042611" y="770209"/>
            <a:ext cx="8913719" cy="3751067"/>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p:txBody>
          <a:bodyPr/>
          <a:lstStyle/>
          <a:p>
            <a:r>
              <a:rPr lang="zh-CN" altLang="en-US" dirty="0"/>
              <a:t>谢谢！</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8" name="矩形 7"/>
          <p:cNvSpPr/>
          <p:nvPr/>
        </p:nvSpPr>
        <p:spPr>
          <a:xfrm>
            <a:off x="1338942" y="1202870"/>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Read</a:t>
            </a:r>
          </a:p>
          <a:p>
            <a:pPr algn="ctr"/>
            <a:r>
              <a:rPr lang="en-US" altLang="zh-CN" dirty="0"/>
              <a:t>(x)</a:t>
            </a:r>
            <a:endParaRPr lang="zh-CN" altLang="en-US" dirty="0"/>
          </a:p>
        </p:txBody>
      </p:sp>
      <p:sp>
        <p:nvSpPr>
          <p:cNvPr id="9" name="矩形 8"/>
          <p:cNvSpPr/>
          <p:nvPr/>
        </p:nvSpPr>
        <p:spPr>
          <a:xfrm>
            <a:off x="3102428" y="1202870"/>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If</a:t>
            </a:r>
          </a:p>
        </p:txBody>
      </p:sp>
      <p:sp>
        <p:nvSpPr>
          <p:cNvPr id="10" name="矩形 9"/>
          <p:cNvSpPr/>
          <p:nvPr/>
        </p:nvSpPr>
        <p:spPr>
          <a:xfrm>
            <a:off x="3102428" y="2063184"/>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Assign</a:t>
            </a:r>
          </a:p>
          <a:p>
            <a:pPr algn="ctr"/>
            <a:r>
              <a:rPr lang="en-US" altLang="zh-CN" dirty="0"/>
              <a:t>(fac)</a:t>
            </a:r>
          </a:p>
        </p:txBody>
      </p:sp>
      <p:sp>
        <p:nvSpPr>
          <p:cNvPr id="11" name="矩形 10"/>
          <p:cNvSpPr/>
          <p:nvPr/>
        </p:nvSpPr>
        <p:spPr>
          <a:xfrm>
            <a:off x="5747657" y="2063184"/>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Repeat</a:t>
            </a:r>
          </a:p>
        </p:txBody>
      </p:sp>
      <p:sp>
        <p:nvSpPr>
          <p:cNvPr id="12" name="矩形 11"/>
          <p:cNvSpPr/>
          <p:nvPr/>
        </p:nvSpPr>
        <p:spPr>
          <a:xfrm>
            <a:off x="10227386" y="2063184"/>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Write</a:t>
            </a:r>
          </a:p>
        </p:txBody>
      </p:sp>
      <p:sp>
        <p:nvSpPr>
          <p:cNvPr id="13" name="椭圆 12"/>
          <p:cNvSpPr/>
          <p:nvPr/>
        </p:nvSpPr>
        <p:spPr>
          <a:xfrm>
            <a:off x="1268185" y="2084955"/>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Op</a:t>
            </a:r>
          </a:p>
          <a:p>
            <a:pPr algn="ctr"/>
            <a:r>
              <a:rPr lang="zh-CN" altLang="en-US" dirty="0"/>
              <a:t>（</a:t>
            </a:r>
            <a:r>
              <a:rPr lang="en-US" altLang="zh-CN" dirty="0"/>
              <a:t>&lt;</a:t>
            </a:r>
            <a:r>
              <a:rPr lang="zh-CN" altLang="en-US" dirty="0"/>
              <a:t>）</a:t>
            </a:r>
            <a:endParaRPr lang="zh-CN" altLang="en-US" dirty="0">
              <a:solidFill>
                <a:schemeClr val="accent2"/>
              </a:solidFill>
            </a:endParaRPr>
          </a:p>
        </p:txBody>
      </p:sp>
      <p:sp>
        <p:nvSpPr>
          <p:cNvPr id="14" name="椭圆 13"/>
          <p:cNvSpPr/>
          <p:nvPr/>
        </p:nvSpPr>
        <p:spPr>
          <a:xfrm>
            <a:off x="326767" y="3043466"/>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Const</a:t>
            </a:r>
          </a:p>
          <a:p>
            <a:pPr algn="ctr"/>
            <a:r>
              <a:rPr lang="en-US" altLang="zh-CN" dirty="0"/>
              <a:t>(0)</a:t>
            </a:r>
            <a:endParaRPr lang="zh-CN" altLang="en-US" dirty="0">
              <a:solidFill>
                <a:schemeClr val="accent2"/>
              </a:solidFill>
            </a:endParaRPr>
          </a:p>
        </p:txBody>
      </p:sp>
      <p:sp>
        <p:nvSpPr>
          <p:cNvPr id="15" name="椭圆 14"/>
          <p:cNvSpPr/>
          <p:nvPr/>
        </p:nvSpPr>
        <p:spPr>
          <a:xfrm>
            <a:off x="1747157" y="3043466"/>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zh-CN" altLang="en-US" dirty="0"/>
              <a:t>（</a:t>
            </a:r>
            <a:r>
              <a:rPr lang="en-US" altLang="zh-CN" dirty="0"/>
              <a:t>x</a:t>
            </a:r>
            <a:r>
              <a:rPr lang="zh-CN" altLang="en-US" dirty="0"/>
              <a:t>）</a:t>
            </a:r>
            <a:endParaRPr lang="zh-CN" altLang="en-US" dirty="0">
              <a:solidFill>
                <a:schemeClr val="accent2"/>
              </a:solidFill>
            </a:endParaRPr>
          </a:p>
        </p:txBody>
      </p:sp>
      <p:sp>
        <p:nvSpPr>
          <p:cNvPr id="16" name="椭圆 15"/>
          <p:cNvSpPr/>
          <p:nvPr/>
        </p:nvSpPr>
        <p:spPr>
          <a:xfrm>
            <a:off x="2976563" y="3043466"/>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Const</a:t>
            </a:r>
          </a:p>
          <a:p>
            <a:pPr algn="ctr"/>
            <a:r>
              <a:rPr lang="en-US" altLang="zh-CN" dirty="0"/>
              <a:t>(1)</a:t>
            </a:r>
            <a:endParaRPr lang="zh-CN" altLang="en-US" dirty="0">
              <a:solidFill>
                <a:schemeClr val="accent2"/>
              </a:solidFill>
            </a:endParaRPr>
          </a:p>
        </p:txBody>
      </p:sp>
      <p:sp>
        <p:nvSpPr>
          <p:cNvPr id="17" name="矩形 16"/>
          <p:cNvSpPr/>
          <p:nvPr/>
        </p:nvSpPr>
        <p:spPr>
          <a:xfrm>
            <a:off x="4470400" y="3043466"/>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Assign</a:t>
            </a:r>
          </a:p>
          <a:p>
            <a:pPr algn="ctr"/>
            <a:r>
              <a:rPr lang="en-US" altLang="zh-CN" dirty="0"/>
              <a:t>(fac)</a:t>
            </a:r>
          </a:p>
        </p:txBody>
      </p:sp>
      <p:sp>
        <p:nvSpPr>
          <p:cNvPr id="18" name="矩形 17"/>
          <p:cNvSpPr/>
          <p:nvPr/>
        </p:nvSpPr>
        <p:spPr>
          <a:xfrm>
            <a:off x="6705600" y="3037821"/>
            <a:ext cx="957944" cy="598488"/>
          </a:xfrm>
          <a:prstGeom prst="rect">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t>Assign</a:t>
            </a:r>
          </a:p>
          <a:p>
            <a:pPr algn="ctr"/>
            <a:r>
              <a:rPr lang="en-US" altLang="zh-CN" dirty="0"/>
              <a:t>(x)</a:t>
            </a:r>
          </a:p>
        </p:txBody>
      </p:sp>
      <p:sp>
        <p:nvSpPr>
          <p:cNvPr id="19" name="椭圆 18"/>
          <p:cNvSpPr/>
          <p:nvPr/>
        </p:nvSpPr>
        <p:spPr>
          <a:xfrm>
            <a:off x="4399643" y="4053679"/>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Op</a:t>
            </a:r>
          </a:p>
          <a:p>
            <a:pPr algn="ctr"/>
            <a:r>
              <a:rPr lang="zh-CN" altLang="en-US" dirty="0"/>
              <a:t>（</a:t>
            </a:r>
            <a:r>
              <a:rPr lang="en-US" altLang="zh-CN" dirty="0"/>
              <a:t>*</a:t>
            </a:r>
            <a:r>
              <a:rPr lang="zh-CN" altLang="en-US" dirty="0"/>
              <a:t>）</a:t>
            </a:r>
            <a:endParaRPr lang="zh-CN" altLang="en-US" dirty="0">
              <a:solidFill>
                <a:schemeClr val="accent2"/>
              </a:solidFill>
            </a:endParaRPr>
          </a:p>
        </p:txBody>
      </p:sp>
      <p:sp>
        <p:nvSpPr>
          <p:cNvPr id="20" name="椭圆 19"/>
          <p:cNvSpPr/>
          <p:nvPr/>
        </p:nvSpPr>
        <p:spPr>
          <a:xfrm>
            <a:off x="3458225" y="5012190"/>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en-US" altLang="zh-CN" dirty="0"/>
              <a:t>(fac)</a:t>
            </a:r>
            <a:endParaRPr lang="zh-CN" altLang="en-US" dirty="0">
              <a:solidFill>
                <a:schemeClr val="accent2"/>
              </a:solidFill>
            </a:endParaRPr>
          </a:p>
        </p:txBody>
      </p:sp>
      <p:sp>
        <p:nvSpPr>
          <p:cNvPr id="21" name="椭圆 20"/>
          <p:cNvSpPr/>
          <p:nvPr/>
        </p:nvSpPr>
        <p:spPr>
          <a:xfrm>
            <a:off x="4878615" y="5012190"/>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zh-CN" altLang="en-US" dirty="0"/>
              <a:t>（</a:t>
            </a:r>
            <a:r>
              <a:rPr lang="en-US" altLang="zh-CN" dirty="0"/>
              <a:t>x</a:t>
            </a:r>
            <a:r>
              <a:rPr lang="zh-CN" altLang="en-US" dirty="0"/>
              <a:t>）</a:t>
            </a:r>
            <a:endParaRPr lang="zh-CN" altLang="en-US" dirty="0">
              <a:solidFill>
                <a:schemeClr val="accent2"/>
              </a:solidFill>
            </a:endParaRPr>
          </a:p>
        </p:txBody>
      </p:sp>
      <p:sp>
        <p:nvSpPr>
          <p:cNvPr id="22" name="椭圆 21"/>
          <p:cNvSpPr/>
          <p:nvPr/>
        </p:nvSpPr>
        <p:spPr>
          <a:xfrm>
            <a:off x="6759058" y="4014247"/>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Op</a:t>
            </a:r>
          </a:p>
          <a:p>
            <a:pPr algn="ctr"/>
            <a:r>
              <a:rPr lang="zh-CN" altLang="en-US" dirty="0"/>
              <a:t>（</a:t>
            </a:r>
            <a:r>
              <a:rPr lang="en-US" altLang="zh-CN" dirty="0"/>
              <a:t>-</a:t>
            </a:r>
            <a:r>
              <a:rPr lang="zh-CN" altLang="en-US" dirty="0"/>
              <a:t>）</a:t>
            </a:r>
            <a:endParaRPr lang="zh-CN" altLang="en-US" dirty="0">
              <a:solidFill>
                <a:schemeClr val="accent2"/>
              </a:solidFill>
            </a:endParaRPr>
          </a:p>
        </p:txBody>
      </p:sp>
      <p:sp>
        <p:nvSpPr>
          <p:cNvPr id="23" name="椭圆 22"/>
          <p:cNvSpPr/>
          <p:nvPr/>
        </p:nvSpPr>
        <p:spPr>
          <a:xfrm>
            <a:off x="7477127" y="5025286"/>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Const</a:t>
            </a:r>
          </a:p>
          <a:p>
            <a:pPr algn="ctr"/>
            <a:r>
              <a:rPr lang="en-US" altLang="zh-CN" dirty="0"/>
              <a:t>(1)</a:t>
            </a:r>
            <a:endParaRPr lang="zh-CN" altLang="en-US" dirty="0">
              <a:solidFill>
                <a:schemeClr val="accent2"/>
              </a:solidFill>
            </a:endParaRPr>
          </a:p>
        </p:txBody>
      </p:sp>
      <p:sp>
        <p:nvSpPr>
          <p:cNvPr id="24" name="椭圆 23"/>
          <p:cNvSpPr/>
          <p:nvPr/>
        </p:nvSpPr>
        <p:spPr>
          <a:xfrm>
            <a:off x="6155872" y="5012190"/>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zh-CN" altLang="en-US" dirty="0"/>
              <a:t>（</a:t>
            </a:r>
            <a:r>
              <a:rPr lang="en-US" altLang="zh-CN" dirty="0"/>
              <a:t>x</a:t>
            </a:r>
            <a:r>
              <a:rPr lang="zh-CN" altLang="en-US" dirty="0"/>
              <a:t>）</a:t>
            </a:r>
            <a:endParaRPr lang="zh-CN" altLang="en-US" dirty="0">
              <a:solidFill>
                <a:schemeClr val="accent2"/>
              </a:solidFill>
            </a:endParaRPr>
          </a:p>
        </p:txBody>
      </p:sp>
      <p:sp>
        <p:nvSpPr>
          <p:cNvPr id="25" name="椭圆 24"/>
          <p:cNvSpPr/>
          <p:nvPr/>
        </p:nvSpPr>
        <p:spPr>
          <a:xfrm>
            <a:off x="8610602" y="3062915"/>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Op</a:t>
            </a:r>
          </a:p>
          <a:p>
            <a:pPr algn="ctr"/>
            <a:r>
              <a:rPr lang="zh-CN" altLang="en-US" dirty="0"/>
              <a:t>（</a:t>
            </a:r>
            <a:r>
              <a:rPr lang="en-US" altLang="zh-CN" dirty="0"/>
              <a:t>=</a:t>
            </a:r>
            <a:r>
              <a:rPr lang="zh-CN" altLang="en-US" dirty="0"/>
              <a:t>）</a:t>
            </a:r>
            <a:endParaRPr lang="zh-CN" altLang="en-US" dirty="0">
              <a:solidFill>
                <a:schemeClr val="accent2"/>
              </a:solidFill>
            </a:endParaRPr>
          </a:p>
        </p:txBody>
      </p:sp>
      <p:sp>
        <p:nvSpPr>
          <p:cNvPr id="26" name="椭圆 25"/>
          <p:cNvSpPr/>
          <p:nvPr/>
        </p:nvSpPr>
        <p:spPr>
          <a:xfrm>
            <a:off x="9326776" y="4044498"/>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Const</a:t>
            </a:r>
          </a:p>
          <a:p>
            <a:pPr algn="ctr"/>
            <a:r>
              <a:rPr lang="en-US" altLang="zh-CN" dirty="0"/>
              <a:t>(0)</a:t>
            </a:r>
            <a:endParaRPr lang="zh-CN" altLang="en-US" dirty="0">
              <a:solidFill>
                <a:schemeClr val="accent2"/>
              </a:solidFill>
            </a:endParaRPr>
          </a:p>
        </p:txBody>
      </p:sp>
      <p:sp>
        <p:nvSpPr>
          <p:cNvPr id="28" name="椭圆 27"/>
          <p:cNvSpPr/>
          <p:nvPr/>
        </p:nvSpPr>
        <p:spPr>
          <a:xfrm>
            <a:off x="10104922" y="3062915"/>
            <a:ext cx="1202871"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en-US" altLang="zh-CN" dirty="0"/>
              <a:t>(fac)</a:t>
            </a:r>
            <a:endParaRPr lang="zh-CN" altLang="en-US" dirty="0">
              <a:solidFill>
                <a:schemeClr val="accent2"/>
              </a:solidFill>
            </a:endParaRPr>
          </a:p>
        </p:txBody>
      </p:sp>
      <p:cxnSp>
        <p:nvCxnSpPr>
          <p:cNvPr id="30" name="直接连接符 29"/>
          <p:cNvCxnSpPr>
            <a:stCxn id="8" idx="3"/>
            <a:endCxn id="9" idx="1"/>
          </p:cNvCxnSpPr>
          <p:nvPr/>
        </p:nvCxnSpPr>
        <p:spPr>
          <a:xfrm>
            <a:off x="2296886" y="1502114"/>
            <a:ext cx="805542" cy="0"/>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3" name="直接连接符 32"/>
          <p:cNvCxnSpPr>
            <a:stCxn id="9" idx="2"/>
            <a:endCxn id="13" idx="0"/>
          </p:cNvCxnSpPr>
          <p:nvPr/>
        </p:nvCxnSpPr>
        <p:spPr>
          <a:xfrm flipH="1">
            <a:off x="1817914" y="1801358"/>
            <a:ext cx="1763486"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6" name="直接连接符 35"/>
          <p:cNvCxnSpPr>
            <a:stCxn id="10" idx="3"/>
            <a:endCxn id="11" idx="1"/>
          </p:cNvCxnSpPr>
          <p:nvPr/>
        </p:nvCxnSpPr>
        <p:spPr>
          <a:xfrm>
            <a:off x="4060372" y="2362428"/>
            <a:ext cx="1687285" cy="0"/>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7" name="直接连接符 36"/>
          <p:cNvCxnSpPr>
            <a:stCxn id="10" idx="0"/>
            <a:endCxn id="9" idx="2"/>
          </p:cNvCxnSpPr>
          <p:nvPr/>
        </p:nvCxnSpPr>
        <p:spPr>
          <a:xfrm flipV="1">
            <a:off x="3581400" y="1801358"/>
            <a:ext cx="0" cy="261826"/>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8" name="直接连接符 37"/>
          <p:cNvCxnSpPr>
            <a:stCxn id="10" idx="2"/>
            <a:endCxn id="16" idx="0"/>
          </p:cNvCxnSpPr>
          <p:nvPr/>
        </p:nvCxnSpPr>
        <p:spPr>
          <a:xfrm flipH="1">
            <a:off x="3577999" y="2661672"/>
            <a:ext cx="3401" cy="381794"/>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39" name="直接连接符 38"/>
          <p:cNvCxnSpPr>
            <a:stCxn id="13" idx="4"/>
            <a:endCxn id="15" idx="0"/>
          </p:cNvCxnSpPr>
          <p:nvPr/>
        </p:nvCxnSpPr>
        <p:spPr>
          <a:xfrm>
            <a:off x="1817914" y="2759869"/>
            <a:ext cx="478972"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40" name="直接连接符 39"/>
          <p:cNvCxnSpPr>
            <a:stCxn id="13" idx="4"/>
            <a:endCxn id="14" idx="0"/>
          </p:cNvCxnSpPr>
          <p:nvPr/>
        </p:nvCxnSpPr>
        <p:spPr>
          <a:xfrm flipH="1">
            <a:off x="928203" y="2759869"/>
            <a:ext cx="889711"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51" name="直接连接符 50"/>
          <p:cNvCxnSpPr>
            <a:stCxn id="11" idx="2"/>
            <a:endCxn id="25" idx="0"/>
          </p:cNvCxnSpPr>
          <p:nvPr/>
        </p:nvCxnSpPr>
        <p:spPr>
          <a:xfrm>
            <a:off x="6226629" y="2661672"/>
            <a:ext cx="2933702" cy="401243"/>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52" name="直接连接符 51"/>
          <p:cNvCxnSpPr>
            <a:stCxn id="18" idx="1"/>
            <a:endCxn id="17" idx="3"/>
          </p:cNvCxnSpPr>
          <p:nvPr/>
        </p:nvCxnSpPr>
        <p:spPr>
          <a:xfrm flipH="1">
            <a:off x="5428344" y="3337065"/>
            <a:ext cx="1277256" cy="5645"/>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53" name="直接连接符 52"/>
          <p:cNvCxnSpPr>
            <a:stCxn id="17" idx="0"/>
            <a:endCxn id="11" idx="2"/>
          </p:cNvCxnSpPr>
          <p:nvPr/>
        </p:nvCxnSpPr>
        <p:spPr>
          <a:xfrm flipV="1">
            <a:off x="4949372" y="2661672"/>
            <a:ext cx="1277257" cy="381794"/>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54" name="直接连接符 53"/>
          <p:cNvCxnSpPr>
            <a:stCxn id="11" idx="3"/>
            <a:endCxn id="12" idx="1"/>
          </p:cNvCxnSpPr>
          <p:nvPr/>
        </p:nvCxnSpPr>
        <p:spPr>
          <a:xfrm>
            <a:off x="6705601" y="2362428"/>
            <a:ext cx="3521785" cy="0"/>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0" name="直接连接符 69"/>
          <p:cNvCxnSpPr>
            <a:stCxn id="17" idx="2"/>
            <a:endCxn id="19" idx="0"/>
          </p:cNvCxnSpPr>
          <p:nvPr/>
        </p:nvCxnSpPr>
        <p:spPr>
          <a:xfrm>
            <a:off x="4949372" y="3641954"/>
            <a:ext cx="0" cy="411725"/>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3" name="直接连接符 72"/>
          <p:cNvCxnSpPr>
            <a:stCxn id="19" idx="4"/>
            <a:endCxn id="20" idx="0"/>
          </p:cNvCxnSpPr>
          <p:nvPr/>
        </p:nvCxnSpPr>
        <p:spPr>
          <a:xfrm flipH="1">
            <a:off x="4059661" y="4728593"/>
            <a:ext cx="889711"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4" name="直接连接符 73"/>
          <p:cNvCxnSpPr>
            <a:stCxn id="19" idx="4"/>
            <a:endCxn id="21" idx="0"/>
          </p:cNvCxnSpPr>
          <p:nvPr/>
        </p:nvCxnSpPr>
        <p:spPr>
          <a:xfrm>
            <a:off x="4949372" y="4728593"/>
            <a:ext cx="478972" cy="283597"/>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5" name="直接连接符 74"/>
          <p:cNvCxnSpPr>
            <a:stCxn id="22" idx="4"/>
            <a:endCxn id="24" idx="0"/>
          </p:cNvCxnSpPr>
          <p:nvPr/>
        </p:nvCxnSpPr>
        <p:spPr>
          <a:xfrm flipH="1">
            <a:off x="6705601" y="4689161"/>
            <a:ext cx="603186" cy="323029"/>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6" name="直接连接符 75"/>
          <p:cNvCxnSpPr>
            <a:stCxn id="22" idx="4"/>
            <a:endCxn id="23" idx="0"/>
          </p:cNvCxnSpPr>
          <p:nvPr/>
        </p:nvCxnSpPr>
        <p:spPr>
          <a:xfrm>
            <a:off x="7308787" y="4689161"/>
            <a:ext cx="769776" cy="336125"/>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77" name="直接连接符 76"/>
          <p:cNvCxnSpPr>
            <a:stCxn id="18" idx="2"/>
            <a:endCxn id="22" idx="0"/>
          </p:cNvCxnSpPr>
          <p:nvPr/>
        </p:nvCxnSpPr>
        <p:spPr>
          <a:xfrm>
            <a:off x="7184572" y="3636309"/>
            <a:ext cx="124215" cy="377938"/>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89" name="直接连接符 88"/>
          <p:cNvCxnSpPr>
            <a:stCxn id="12" idx="2"/>
            <a:endCxn id="28" idx="0"/>
          </p:cNvCxnSpPr>
          <p:nvPr/>
        </p:nvCxnSpPr>
        <p:spPr>
          <a:xfrm>
            <a:off x="10706358" y="2661672"/>
            <a:ext cx="0" cy="401243"/>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93" name="直接连接符 92"/>
          <p:cNvCxnSpPr>
            <a:stCxn id="25" idx="4"/>
            <a:endCxn id="26" idx="0"/>
          </p:cNvCxnSpPr>
          <p:nvPr/>
        </p:nvCxnSpPr>
        <p:spPr>
          <a:xfrm>
            <a:off x="9160331" y="3737829"/>
            <a:ext cx="767881" cy="306669"/>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cxnSp>
        <p:nvCxnSpPr>
          <p:cNvPr id="96" name="直接连接符 95"/>
          <p:cNvCxnSpPr>
            <a:stCxn id="25" idx="4"/>
            <a:endCxn id="102" idx="0"/>
          </p:cNvCxnSpPr>
          <p:nvPr/>
        </p:nvCxnSpPr>
        <p:spPr>
          <a:xfrm flipH="1">
            <a:off x="8653940" y="3737829"/>
            <a:ext cx="506391" cy="315850"/>
          </a:xfrm>
          <a:prstGeom prst="lin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cxnSp>
      <p:sp>
        <p:nvSpPr>
          <p:cNvPr id="102" name="椭圆 101"/>
          <p:cNvSpPr/>
          <p:nvPr/>
        </p:nvSpPr>
        <p:spPr>
          <a:xfrm>
            <a:off x="8104211" y="4053679"/>
            <a:ext cx="1099457" cy="674914"/>
          </a:xfrm>
          <a:prstGeom prst="ellipse">
            <a:avLst/>
          </a:prstGeom>
          <a:noFill/>
          <a:ln w="28575" cap="flat" cmpd="sng" algn="ctr">
            <a:solidFill>
              <a:schemeClr val="accent2"/>
            </a:solidFill>
            <a:prstDash val="solid"/>
            <a:round/>
            <a:headEnd type="none" w="med" len="med"/>
            <a:tailEnd type="none" w="med" len="med"/>
          </a:ln>
        </p:spPr>
        <p:style>
          <a:lnRef idx="0">
            <a:scrgbClr r="0" g="0" b="0"/>
          </a:lnRef>
          <a:fillRef idx="0">
            <a:scrgbClr r="0" g="0" b="0"/>
          </a:fillRef>
          <a:effectRef idx="0">
            <a:scrgbClr r="0" g="0" b="0"/>
          </a:effectRef>
          <a:fontRef idx="minor">
            <a:schemeClr val="accent2"/>
          </a:fontRef>
        </p:style>
        <p:txBody>
          <a:bodyPr rtlCol="0" anchor="ctr"/>
          <a:lstStyle/>
          <a:p>
            <a:pPr algn="ctr"/>
            <a:r>
              <a:rPr lang="en-US" altLang="zh-CN" dirty="0">
                <a:solidFill>
                  <a:schemeClr val="accent2"/>
                </a:solidFill>
              </a:rPr>
              <a:t>Id</a:t>
            </a:r>
          </a:p>
          <a:p>
            <a:pPr algn="ctr"/>
            <a:r>
              <a:rPr lang="zh-CN" altLang="en-US" dirty="0"/>
              <a:t>（</a:t>
            </a:r>
            <a:r>
              <a:rPr lang="en-US" altLang="zh-CN" dirty="0"/>
              <a:t>x</a:t>
            </a:r>
            <a:r>
              <a:rPr lang="zh-CN" altLang="en-US" dirty="0"/>
              <a:t>）</a:t>
            </a:r>
            <a:endParaRPr lang="zh-CN" altLang="en-US" dirty="0">
              <a:solidFill>
                <a:schemeClr val="accent2"/>
              </a:solidFill>
            </a:endParaRPr>
          </a:p>
        </p:txBody>
      </p:sp>
    </p:spTree>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a:t>Tiny Language</a:t>
            </a:r>
            <a:r>
              <a:rPr lang="zh-CN" altLang="en-US" dirty="0"/>
              <a:t>词法单元</a:t>
            </a:r>
          </a:p>
        </p:txBody>
      </p:sp>
      <p:sp>
        <p:nvSpPr>
          <p:cNvPr id="7" name="矩形: 圆角 6"/>
          <p:cNvSpPr/>
          <p:nvPr/>
        </p:nvSpPr>
        <p:spPr>
          <a:xfrm>
            <a:off x="367713"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9" name="平行四边形 8"/>
          <p:cNvSpPr/>
          <p:nvPr/>
        </p:nvSpPr>
        <p:spPr>
          <a:xfrm>
            <a:off x="546728"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8" name="文本框 17"/>
          <p:cNvSpPr txBox="1"/>
          <p:nvPr/>
        </p:nvSpPr>
        <p:spPr>
          <a:xfrm>
            <a:off x="447424" y="2096529"/>
            <a:ext cx="3495925" cy="329827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保留字（</a:t>
            </a:r>
            <a:r>
              <a:rPr lang="en-US" altLang="zh-CN" sz="2800" b="1" dirty="0">
                <a:solidFill>
                  <a:schemeClr val="tx1">
                    <a:lumMod val="75000"/>
                    <a:lumOff val="25000"/>
                  </a:schemeClr>
                </a:solidFill>
              </a:rPr>
              <a:t>reserved word</a:t>
            </a:r>
            <a:r>
              <a:rPr lang="zh-CN" altLang="en-US" sz="2800" b="1" dirty="0">
                <a:solidFill>
                  <a:schemeClr val="tx1">
                    <a:lumMod val="75000"/>
                    <a:lumOff val="25000"/>
                  </a:schemeClr>
                </a:solidFill>
              </a:rPr>
              <a:t>）</a:t>
            </a:r>
            <a:r>
              <a:rPr lang="zh-CN" altLang="en-US" sz="2400" dirty="0">
                <a:solidFill>
                  <a:schemeClr val="tx1">
                    <a:lumMod val="75000"/>
                    <a:lumOff val="25000"/>
                  </a:schemeClr>
                </a:solidFill>
              </a:rPr>
              <a:t>：</a:t>
            </a:r>
            <a:endParaRPr lang="en-US" altLang="zh-CN" sz="3600" dirty="0">
              <a:solidFill>
                <a:schemeClr val="tx1">
                  <a:lumMod val="75000"/>
                  <a:lumOff val="25000"/>
                </a:schemeClr>
              </a:solidFill>
            </a:endParaRPr>
          </a:p>
          <a:p>
            <a:pPr>
              <a:lnSpc>
                <a:spcPct val="130000"/>
              </a:lnSpc>
            </a:pPr>
            <a:r>
              <a:rPr lang="en-US" altLang="zh-CN" sz="3600" dirty="0">
                <a:solidFill>
                  <a:schemeClr val="tx1">
                    <a:lumMod val="75000"/>
                    <a:lumOff val="25000"/>
                  </a:schemeClr>
                </a:solidFill>
              </a:rPr>
              <a:t>if, then, else, end, repeat, until, read, write</a:t>
            </a:r>
            <a:endParaRPr lang="zh-CN" altLang="en-US" sz="3600" dirty="0">
              <a:solidFill>
                <a:schemeClr val="tx1">
                  <a:lumMod val="75000"/>
                  <a:lumOff val="25000"/>
                </a:schemeClr>
              </a:solidFill>
            </a:endParaRPr>
          </a:p>
        </p:txBody>
      </p:sp>
      <p:sp>
        <p:nvSpPr>
          <p:cNvPr id="24" name="矩形: 圆角 23"/>
          <p:cNvSpPr/>
          <p:nvPr/>
        </p:nvSpPr>
        <p:spPr>
          <a:xfrm>
            <a:off x="4308181"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5" name="平行四边形 24"/>
          <p:cNvSpPr/>
          <p:nvPr/>
        </p:nvSpPr>
        <p:spPr>
          <a:xfrm>
            <a:off x="4487196"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6" name="矩形: 圆角 25"/>
          <p:cNvSpPr/>
          <p:nvPr/>
        </p:nvSpPr>
        <p:spPr>
          <a:xfrm>
            <a:off x="8248650" y="1617105"/>
            <a:ext cx="3575637" cy="3964545"/>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27" name="平行四边形 26"/>
          <p:cNvSpPr/>
          <p:nvPr/>
        </p:nvSpPr>
        <p:spPr>
          <a:xfrm>
            <a:off x="8427665" y="172204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8" name="文本框 27"/>
          <p:cNvSpPr txBox="1"/>
          <p:nvPr/>
        </p:nvSpPr>
        <p:spPr>
          <a:xfrm>
            <a:off x="4410871" y="2096529"/>
            <a:ext cx="3495925" cy="2741904"/>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特殊符号（运算符）</a:t>
            </a:r>
            <a:r>
              <a:rPr lang="zh-CN" altLang="en-US" sz="2400" dirty="0">
                <a:solidFill>
                  <a:schemeClr val="tx1">
                    <a:lumMod val="75000"/>
                    <a:lumOff val="25000"/>
                  </a:schemeClr>
                </a:solidFill>
              </a:rPr>
              <a:t>：</a:t>
            </a:r>
            <a:endParaRPr lang="en-US" altLang="zh-CN" sz="2400" dirty="0">
              <a:solidFill>
                <a:schemeClr val="tx1">
                  <a:lumMod val="75000"/>
                  <a:lumOff val="25000"/>
                </a:schemeClr>
              </a:solidFill>
            </a:endParaRPr>
          </a:p>
          <a:p>
            <a:pPr>
              <a:lnSpc>
                <a:spcPct val="130000"/>
              </a:lnSpc>
            </a:pPr>
            <a:r>
              <a:rPr lang="en-US" altLang="zh-CN" sz="3600" dirty="0">
                <a:solidFill>
                  <a:schemeClr val="tx1">
                    <a:lumMod val="75000"/>
                    <a:lumOff val="25000"/>
                  </a:schemeClr>
                </a:solidFill>
              </a:rPr>
              <a:t>+</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&lt;</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r>
              <a:rPr lang="zh-CN" altLang="en-US" sz="3600" dirty="0">
                <a:solidFill>
                  <a:schemeClr val="tx1">
                    <a:lumMod val="75000"/>
                    <a:lumOff val="25000"/>
                  </a:schemeClr>
                </a:solidFill>
              </a:rPr>
              <a:t>，</a:t>
            </a:r>
            <a:r>
              <a:rPr lang="en-US" altLang="zh-CN" sz="3600" dirty="0">
                <a:solidFill>
                  <a:schemeClr val="tx1">
                    <a:lumMod val="75000"/>
                    <a:lumOff val="25000"/>
                  </a:schemeClr>
                </a:solidFill>
              </a:rPr>
              <a:t> :=</a:t>
            </a:r>
            <a:endParaRPr lang="zh-CN" altLang="en-US" sz="2400" dirty="0">
              <a:solidFill>
                <a:schemeClr val="tx1">
                  <a:lumMod val="75000"/>
                  <a:lumOff val="25000"/>
                </a:schemeClr>
              </a:solidFill>
            </a:endParaRPr>
          </a:p>
        </p:txBody>
      </p:sp>
      <p:sp>
        <p:nvSpPr>
          <p:cNvPr id="29" name="文本框 28"/>
          <p:cNvSpPr txBox="1"/>
          <p:nvPr/>
        </p:nvSpPr>
        <p:spPr>
          <a:xfrm>
            <a:off x="8327534" y="2096529"/>
            <a:ext cx="3495925" cy="2017925"/>
          </a:xfrm>
          <a:prstGeom prst="rect">
            <a:avLst/>
          </a:prstGeom>
          <a:noFill/>
        </p:spPr>
        <p:txBody>
          <a:bodyPr wrap="square" rtlCol="0">
            <a:spAutoFit/>
          </a:bodyPr>
          <a:lstStyle/>
          <a:p>
            <a:pPr>
              <a:lnSpc>
                <a:spcPct val="130000"/>
              </a:lnSpc>
            </a:pPr>
            <a:r>
              <a:rPr lang="zh-CN" altLang="en-US" sz="2800" b="1" dirty="0">
                <a:solidFill>
                  <a:schemeClr val="tx1">
                    <a:lumMod val="75000"/>
                    <a:lumOff val="25000"/>
                  </a:schemeClr>
                </a:solidFill>
              </a:rPr>
              <a:t>自定义字符：</a:t>
            </a:r>
            <a:endParaRPr lang="en-US" altLang="zh-CN" sz="2800" b="1" dirty="0">
              <a:solidFill>
                <a:schemeClr val="tx1">
                  <a:lumMod val="75000"/>
                  <a:lumOff val="25000"/>
                </a:schemeClr>
              </a:solidFill>
            </a:endParaRPr>
          </a:p>
          <a:p>
            <a:pPr>
              <a:lnSpc>
                <a:spcPct val="130000"/>
              </a:lnSpc>
            </a:pPr>
            <a:r>
              <a:rPr lang="en-US" altLang="zh-CN" sz="3600" dirty="0">
                <a:solidFill>
                  <a:schemeClr val="tx1">
                    <a:lumMod val="75000"/>
                    <a:lumOff val="25000"/>
                  </a:schemeClr>
                </a:solidFill>
              </a:rPr>
              <a:t>ID(name)</a:t>
            </a:r>
          </a:p>
          <a:p>
            <a:pPr>
              <a:lnSpc>
                <a:spcPct val="130000"/>
              </a:lnSpc>
            </a:pPr>
            <a:r>
              <a:rPr lang="en-US" altLang="zh-CN" sz="3600" dirty="0">
                <a:solidFill>
                  <a:schemeClr val="tx1">
                    <a:lumMod val="75000"/>
                    <a:lumOff val="25000"/>
                  </a:schemeClr>
                </a:solidFill>
              </a:rPr>
              <a:t>NUM</a:t>
            </a:r>
            <a:r>
              <a:rPr lang="zh-CN" altLang="en-US" sz="3600" dirty="0">
                <a:solidFill>
                  <a:schemeClr val="tx1">
                    <a:lumMod val="75000"/>
                    <a:lumOff val="25000"/>
                  </a:schemeClr>
                </a:solidFill>
              </a:rPr>
              <a:t>（</a:t>
            </a:r>
            <a:r>
              <a:rPr lang="en-US" altLang="zh-CN" sz="3600" dirty="0" err="1">
                <a:solidFill>
                  <a:schemeClr val="tx1">
                    <a:lumMod val="75000"/>
                    <a:lumOff val="25000"/>
                  </a:schemeClr>
                </a:solidFill>
              </a:rPr>
              <a:t>val</a:t>
            </a:r>
            <a:r>
              <a:rPr lang="zh-CN" altLang="en-US" sz="3600" dirty="0">
                <a:solidFill>
                  <a:schemeClr val="tx1">
                    <a:lumMod val="75000"/>
                    <a:lumOff val="25000"/>
                  </a:schemeClr>
                </a:solidFill>
              </a:rPr>
              <a:t>）</a:t>
            </a:r>
          </a:p>
        </p:txBody>
      </p:sp>
      <p:sp>
        <p:nvSpPr>
          <p:cNvPr id="30" name="right-quote-sign_36811"/>
          <p:cNvSpPr>
            <a:spLocks noChangeAspect="1"/>
          </p:cNvSpPr>
          <p:nvPr/>
        </p:nvSpPr>
        <p:spPr bwMode="auto">
          <a:xfrm>
            <a:off x="115146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32" name="right-quote-sign_36811"/>
          <p:cNvSpPr>
            <a:spLocks noChangeAspect="1"/>
          </p:cNvSpPr>
          <p:nvPr/>
        </p:nvSpPr>
        <p:spPr bwMode="auto">
          <a:xfrm>
            <a:off x="757133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33" name="right-quote-sign_36811"/>
          <p:cNvSpPr>
            <a:spLocks noChangeAspect="1"/>
          </p:cNvSpPr>
          <p:nvPr/>
        </p:nvSpPr>
        <p:spPr bwMode="auto">
          <a:xfrm>
            <a:off x="3627986" y="5353753"/>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8" name="文本框 7"/>
          <p:cNvSpPr txBox="1"/>
          <p:nvPr/>
        </p:nvSpPr>
        <p:spPr>
          <a:xfrm>
            <a:off x="319056" y="5798363"/>
            <a:ext cx="7252280" cy="597215"/>
          </a:xfrm>
          <a:prstGeom prst="rect">
            <a:avLst/>
          </a:prstGeom>
          <a:noFill/>
        </p:spPr>
        <p:txBody>
          <a:bodyPr wrap="square">
            <a:spAutoFit/>
          </a:bodyPr>
          <a:lstStyle/>
          <a:p>
            <a:pPr>
              <a:lnSpc>
                <a:spcPct val="130000"/>
              </a:lnSpc>
            </a:pPr>
            <a:r>
              <a:rPr lang="zh-CN" altLang="en-US" sz="2800" dirty="0">
                <a:solidFill>
                  <a:schemeClr val="tx1">
                    <a:lumMod val="75000"/>
                    <a:lumOff val="25000"/>
                  </a:schemeClr>
                </a:solidFill>
              </a:rPr>
              <a:t>注释：放在一对大括号内，不能嵌套；</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en-US" altLang="zh-CN" dirty="0" err="1"/>
              <a:t>Constuct</a:t>
            </a:r>
            <a:r>
              <a:rPr lang="en-US" altLang="zh-CN" dirty="0"/>
              <a:t> a DFA</a:t>
            </a:r>
          </a:p>
        </p:txBody>
      </p:sp>
      <p:cxnSp>
        <p:nvCxnSpPr>
          <p:cNvPr id="6" name="直接箭头连接符 5"/>
          <p:cNvCxnSpPr>
            <a:endCxn id="8" idx="2"/>
          </p:cNvCxnSpPr>
          <p:nvPr/>
        </p:nvCxnSpPr>
        <p:spPr>
          <a:xfrm>
            <a:off x="1485900" y="3362065"/>
            <a:ext cx="879541" cy="1507"/>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8" name="椭圆 7"/>
          <p:cNvSpPr/>
          <p:nvPr/>
        </p:nvSpPr>
        <p:spPr>
          <a:xfrm>
            <a:off x="2365441" y="2875106"/>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3200" dirty="0"/>
              <a:t>Start</a:t>
            </a:r>
            <a:endParaRPr lang="zh-CN" altLang="en-US" sz="3200" dirty="0"/>
          </a:p>
        </p:txBody>
      </p:sp>
      <p:sp>
        <p:nvSpPr>
          <p:cNvPr id="18" name="椭圆 17"/>
          <p:cNvSpPr/>
          <p:nvPr/>
        </p:nvSpPr>
        <p:spPr>
          <a:xfrm>
            <a:off x="2365441" y="4324294"/>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800" dirty="0" err="1"/>
              <a:t>Incomment</a:t>
            </a:r>
            <a:endParaRPr lang="zh-CN" altLang="en-US" sz="2800" dirty="0"/>
          </a:p>
        </p:txBody>
      </p:sp>
      <p:sp>
        <p:nvSpPr>
          <p:cNvPr id="19" name="椭圆 18"/>
          <p:cNvSpPr/>
          <p:nvPr/>
        </p:nvSpPr>
        <p:spPr>
          <a:xfrm>
            <a:off x="5579323" y="4471413"/>
            <a:ext cx="219968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800" dirty="0" err="1"/>
              <a:t>Inassign</a:t>
            </a:r>
            <a:endParaRPr lang="zh-CN" altLang="en-US" sz="2800" dirty="0"/>
          </a:p>
        </p:txBody>
      </p:sp>
      <p:sp>
        <p:nvSpPr>
          <p:cNvPr id="20" name="椭圆 19"/>
          <p:cNvSpPr/>
          <p:nvPr/>
        </p:nvSpPr>
        <p:spPr>
          <a:xfrm>
            <a:off x="5703340" y="2875106"/>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3200" dirty="0" err="1"/>
              <a:t>InID</a:t>
            </a:r>
            <a:endParaRPr lang="zh-CN" altLang="en-US" sz="3200" dirty="0"/>
          </a:p>
        </p:txBody>
      </p:sp>
      <p:sp>
        <p:nvSpPr>
          <p:cNvPr id="21" name="椭圆 20"/>
          <p:cNvSpPr/>
          <p:nvPr/>
        </p:nvSpPr>
        <p:spPr>
          <a:xfrm>
            <a:off x="5703340" y="1302007"/>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2800" dirty="0" err="1"/>
              <a:t>Innum</a:t>
            </a:r>
            <a:endParaRPr lang="zh-CN" altLang="en-US" sz="2800" dirty="0"/>
          </a:p>
        </p:txBody>
      </p:sp>
      <p:sp>
        <p:nvSpPr>
          <p:cNvPr id="22" name="椭圆 21"/>
          <p:cNvSpPr/>
          <p:nvPr/>
        </p:nvSpPr>
        <p:spPr>
          <a:xfrm>
            <a:off x="9071428" y="2873600"/>
            <a:ext cx="1775279" cy="976931"/>
          </a:xfrm>
          <a:prstGeom prst="ellipse">
            <a:avLst/>
          </a:prstGeom>
          <a:noFill/>
          <a:ln w="38100" cap="flat" cmpd="sng" algn="ctr">
            <a:solidFill>
              <a:schemeClr val="dk1"/>
            </a:solidFill>
            <a:prstDash val="solid"/>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tlCol="0" anchor="ctr"/>
          <a:lstStyle/>
          <a:p>
            <a:pPr algn="ctr"/>
            <a:r>
              <a:rPr lang="en-US" altLang="zh-CN" sz="3200" dirty="0"/>
              <a:t>Done</a:t>
            </a:r>
          </a:p>
        </p:txBody>
      </p:sp>
      <p:cxnSp>
        <p:nvCxnSpPr>
          <p:cNvPr id="25" name="连接符: 曲线 24"/>
          <p:cNvCxnSpPr>
            <a:stCxn id="8" idx="0"/>
            <a:endCxn id="8" idx="7"/>
          </p:cNvCxnSpPr>
          <p:nvPr/>
        </p:nvCxnSpPr>
        <p:spPr>
          <a:xfrm rot="16200000" flipH="1">
            <a:off x="3495374" y="2632813"/>
            <a:ext cx="143068" cy="627655"/>
          </a:xfrm>
          <a:prstGeom prst="curvedConnector3">
            <a:avLst>
              <a:gd name="adj1" fmla="val -422288"/>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29" name="直接箭头连接符 28"/>
          <p:cNvCxnSpPr>
            <a:endCxn id="20" idx="2"/>
          </p:cNvCxnSpPr>
          <p:nvPr/>
        </p:nvCxnSpPr>
        <p:spPr>
          <a:xfrm>
            <a:off x="4140720" y="3362065"/>
            <a:ext cx="1562620" cy="1507"/>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1" name="直接箭头连接符 30"/>
          <p:cNvCxnSpPr>
            <a:stCxn id="8" idx="6"/>
            <a:endCxn id="21" idx="2"/>
          </p:cNvCxnSpPr>
          <p:nvPr/>
        </p:nvCxnSpPr>
        <p:spPr>
          <a:xfrm flipV="1">
            <a:off x="4140720" y="1790473"/>
            <a:ext cx="1562620" cy="1573099"/>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4" name="直接箭头连接符 33"/>
          <p:cNvCxnSpPr>
            <a:stCxn id="8" idx="6"/>
            <a:endCxn id="19" idx="2"/>
          </p:cNvCxnSpPr>
          <p:nvPr/>
        </p:nvCxnSpPr>
        <p:spPr>
          <a:xfrm>
            <a:off x="4140720" y="3363572"/>
            <a:ext cx="1438603" cy="1596307"/>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37" name="直接箭头连接符 36"/>
          <p:cNvCxnSpPr>
            <a:stCxn id="8" idx="3"/>
            <a:endCxn id="18" idx="1"/>
          </p:cNvCxnSpPr>
          <p:nvPr/>
        </p:nvCxnSpPr>
        <p:spPr>
          <a:xfrm>
            <a:off x="2625425" y="3708969"/>
            <a:ext cx="0" cy="75839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0" name="直接箭头连接符 39"/>
          <p:cNvCxnSpPr>
            <a:stCxn id="18" idx="7"/>
            <a:endCxn id="8" idx="5"/>
          </p:cNvCxnSpPr>
          <p:nvPr/>
        </p:nvCxnSpPr>
        <p:spPr>
          <a:xfrm flipV="1">
            <a:off x="3880736" y="3708969"/>
            <a:ext cx="0" cy="75839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3" name="连接符: 曲线 42"/>
          <p:cNvCxnSpPr>
            <a:stCxn id="18" idx="5"/>
            <a:endCxn id="18" idx="4"/>
          </p:cNvCxnSpPr>
          <p:nvPr/>
        </p:nvCxnSpPr>
        <p:spPr>
          <a:xfrm rot="5400000">
            <a:off x="3495375" y="4915864"/>
            <a:ext cx="143068" cy="627655"/>
          </a:xfrm>
          <a:prstGeom prst="curvedConnector3">
            <a:avLst>
              <a:gd name="adj1" fmla="val 259784"/>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7" name="直接箭头连接符 46"/>
          <p:cNvCxnSpPr>
            <a:endCxn id="22" idx="2"/>
          </p:cNvCxnSpPr>
          <p:nvPr/>
        </p:nvCxnSpPr>
        <p:spPr>
          <a:xfrm>
            <a:off x="7478619" y="3362065"/>
            <a:ext cx="1592809" cy="1"/>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49" name="直接箭头连接符 48"/>
          <p:cNvCxnSpPr>
            <a:stCxn id="21" idx="6"/>
            <a:endCxn id="22" idx="1"/>
          </p:cNvCxnSpPr>
          <p:nvPr/>
        </p:nvCxnSpPr>
        <p:spPr>
          <a:xfrm>
            <a:off x="7478619" y="1790473"/>
            <a:ext cx="1852793" cy="1226195"/>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2" name="直接箭头连接符 51"/>
          <p:cNvCxnSpPr>
            <a:stCxn id="19" idx="6"/>
            <a:endCxn id="22" idx="2"/>
          </p:cNvCxnSpPr>
          <p:nvPr/>
        </p:nvCxnSpPr>
        <p:spPr>
          <a:xfrm flipV="1">
            <a:off x="7779012" y="3362066"/>
            <a:ext cx="1292416" cy="1597813"/>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55" name="直接箭头连接符 54"/>
          <p:cNvCxnSpPr>
            <a:stCxn id="19" idx="6"/>
            <a:endCxn id="22" idx="3"/>
          </p:cNvCxnSpPr>
          <p:nvPr/>
        </p:nvCxnSpPr>
        <p:spPr>
          <a:xfrm flipV="1">
            <a:off x="7779012" y="3707463"/>
            <a:ext cx="1552400" cy="1252416"/>
          </a:xfrm>
          <a:prstGeom prst="straightConnector1">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61" name="连接符: 曲线 60"/>
          <p:cNvCxnSpPr>
            <a:stCxn id="8" idx="6"/>
            <a:endCxn id="22" idx="4"/>
          </p:cNvCxnSpPr>
          <p:nvPr/>
        </p:nvCxnSpPr>
        <p:spPr>
          <a:xfrm>
            <a:off x="4140720" y="3363572"/>
            <a:ext cx="5818348" cy="486959"/>
          </a:xfrm>
          <a:prstGeom prst="curvedConnector4">
            <a:avLst>
              <a:gd name="adj1" fmla="val 3083"/>
              <a:gd name="adj2" fmla="val 552678"/>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78" name="连接符: 曲线 77"/>
          <p:cNvCxnSpPr>
            <a:stCxn id="21" idx="0"/>
            <a:endCxn id="21" idx="7"/>
          </p:cNvCxnSpPr>
          <p:nvPr/>
        </p:nvCxnSpPr>
        <p:spPr>
          <a:xfrm rot="16200000" flipH="1">
            <a:off x="6833273" y="1059714"/>
            <a:ext cx="143068" cy="627655"/>
          </a:xfrm>
          <a:prstGeom prst="curvedConnector3">
            <a:avLst>
              <a:gd name="adj1" fmla="val -296744"/>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cxnSp>
        <p:nvCxnSpPr>
          <p:cNvPr id="82" name="连接符: 曲线 81"/>
          <p:cNvCxnSpPr>
            <a:stCxn id="20" idx="0"/>
            <a:endCxn id="20" idx="7"/>
          </p:cNvCxnSpPr>
          <p:nvPr/>
        </p:nvCxnSpPr>
        <p:spPr>
          <a:xfrm rot="16200000" flipH="1">
            <a:off x="6833273" y="2632813"/>
            <a:ext cx="143068" cy="627655"/>
          </a:xfrm>
          <a:prstGeom prst="curvedConnector3">
            <a:avLst>
              <a:gd name="adj1" fmla="val -296744"/>
            </a:avLst>
          </a:prstGeom>
          <a:ln w="38100">
            <a:headEnd type="none" w="med" len="med"/>
            <a:tailEnd type="arrow" w="med" len="med"/>
          </a:ln>
        </p:spPr>
        <p:style>
          <a:lnRef idx="3">
            <a:schemeClr val="dk1"/>
          </a:lnRef>
          <a:fillRef idx="0">
            <a:schemeClr val="dk1"/>
          </a:fillRef>
          <a:effectRef idx="2">
            <a:schemeClr val="dk1"/>
          </a:effectRef>
          <a:fontRef idx="minor">
            <a:schemeClr val="tx1"/>
          </a:fontRef>
        </p:style>
      </p:cxnSp>
      <p:sp>
        <p:nvSpPr>
          <p:cNvPr id="97" name="文本框 96"/>
          <p:cNvSpPr txBox="1"/>
          <p:nvPr/>
        </p:nvSpPr>
        <p:spPr>
          <a:xfrm>
            <a:off x="2769253" y="1710157"/>
            <a:ext cx="1595309" cy="400110"/>
          </a:xfrm>
          <a:prstGeom prst="rect">
            <a:avLst/>
          </a:prstGeom>
          <a:noFill/>
        </p:spPr>
        <p:txBody>
          <a:bodyPr wrap="none" rtlCol="0">
            <a:spAutoFit/>
          </a:bodyPr>
          <a:lstStyle/>
          <a:p>
            <a:r>
              <a:rPr lang="en-US" altLang="zh-CN" sz="2000" dirty="0"/>
              <a:t>White space</a:t>
            </a:r>
          </a:p>
        </p:txBody>
      </p:sp>
      <p:sp>
        <p:nvSpPr>
          <p:cNvPr id="98" name="文本框 97"/>
          <p:cNvSpPr txBox="1"/>
          <p:nvPr/>
        </p:nvSpPr>
        <p:spPr>
          <a:xfrm>
            <a:off x="4222800" y="2190583"/>
            <a:ext cx="699230" cy="400110"/>
          </a:xfrm>
          <a:prstGeom prst="rect">
            <a:avLst/>
          </a:prstGeom>
          <a:noFill/>
        </p:spPr>
        <p:txBody>
          <a:bodyPr wrap="none" rtlCol="0">
            <a:spAutoFit/>
          </a:bodyPr>
          <a:lstStyle/>
          <a:p>
            <a:r>
              <a:rPr lang="en-US" altLang="zh-CN" sz="2000" dirty="0"/>
              <a:t>Digit</a:t>
            </a:r>
          </a:p>
        </p:txBody>
      </p:sp>
      <p:sp>
        <p:nvSpPr>
          <p:cNvPr id="99" name="文本框 98"/>
          <p:cNvSpPr txBox="1"/>
          <p:nvPr/>
        </p:nvSpPr>
        <p:spPr>
          <a:xfrm>
            <a:off x="7055751" y="760007"/>
            <a:ext cx="699230" cy="400110"/>
          </a:xfrm>
          <a:prstGeom prst="rect">
            <a:avLst/>
          </a:prstGeom>
          <a:noFill/>
        </p:spPr>
        <p:txBody>
          <a:bodyPr wrap="none" rtlCol="0">
            <a:spAutoFit/>
          </a:bodyPr>
          <a:lstStyle/>
          <a:p>
            <a:r>
              <a:rPr lang="en-US" altLang="zh-CN" sz="2000" dirty="0"/>
              <a:t>Digit</a:t>
            </a:r>
          </a:p>
        </p:txBody>
      </p:sp>
      <p:sp>
        <p:nvSpPr>
          <p:cNvPr id="100" name="文本框 99"/>
          <p:cNvSpPr txBox="1"/>
          <p:nvPr/>
        </p:nvSpPr>
        <p:spPr>
          <a:xfrm>
            <a:off x="4617122" y="2930093"/>
            <a:ext cx="838691" cy="400110"/>
          </a:xfrm>
          <a:prstGeom prst="rect">
            <a:avLst/>
          </a:prstGeom>
          <a:noFill/>
        </p:spPr>
        <p:txBody>
          <a:bodyPr wrap="none" rtlCol="0">
            <a:spAutoFit/>
          </a:bodyPr>
          <a:lstStyle/>
          <a:p>
            <a:r>
              <a:rPr lang="en-US" altLang="zh-CN" sz="2000" dirty="0"/>
              <a:t>Letter</a:t>
            </a:r>
          </a:p>
        </p:txBody>
      </p:sp>
      <p:sp>
        <p:nvSpPr>
          <p:cNvPr id="101" name="文本框 100"/>
          <p:cNvSpPr txBox="1"/>
          <p:nvPr/>
        </p:nvSpPr>
        <p:spPr>
          <a:xfrm>
            <a:off x="7074807" y="2251582"/>
            <a:ext cx="838691" cy="400110"/>
          </a:xfrm>
          <a:prstGeom prst="rect">
            <a:avLst/>
          </a:prstGeom>
          <a:noFill/>
        </p:spPr>
        <p:txBody>
          <a:bodyPr wrap="none" rtlCol="0">
            <a:spAutoFit/>
          </a:bodyPr>
          <a:lstStyle/>
          <a:p>
            <a:r>
              <a:rPr lang="en-US" altLang="zh-CN" sz="2000" dirty="0"/>
              <a:t>Letter</a:t>
            </a:r>
          </a:p>
        </p:txBody>
      </p:sp>
      <p:sp>
        <p:nvSpPr>
          <p:cNvPr id="102" name="文本框 101"/>
          <p:cNvSpPr txBox="1"/>
          <p:nvPr/>
        </p:nvSpPr>
        <p:spPr>
          <a:xfrm>
            <a:off x="3566907" y="5416427"/>
            <a:ext cx="838691" cy="400110"/>
          </a:xfrm>
          <a:prstGeom prst="rect">
            <a:avLst/>
          </a:prstGeom>
          <a:noFill/>
        </p:spPr>
        <p:txBody>
          <a:bodyPr wrap="none" rtlCol="0">
            <a:spAutoFit/>
          </a:bodyPr>
          <a:lstStyle/>
          <a:p>
            <a:r>
              <a:rPr lang="en-US" altLang="zh-CN" sz="2000" dirty="0"/>
              <a:t>Letter</a:t>
            </a:r>
          </a:p>
        </p:txBody>
      </p:sp>
      <p:sp>
        <p:nvSpPr>
          <p:cNvPr id="103" name="文本框 102"/>
          <p:cNvSpPr txBox="1"/>
          <p:nvPr/>
        </p:nvSpPr>
        <p:spPr>
          <a:xfrm>
            <a:off x="8446274" y="1999498"/>
            <a:ext cx="768159" cy="400110"/>
          </a:xfrm>
          <a:prstGeom prst="rect">
            <a:avLst/>
          </a:prstGeom>
          <a:noFill/>
        </p:spPr>
        <p:txBody>
          <a:bodyPr wrap="none" rtlCol="0">
            <a:spAutoFit/>
          </a:bodyPr>
          <a:lstStyle/>
          <a:p>
            <a:r>
              <a:rPr lang="en-US" altLang="zh-CN" sz="2000" dirty="0"/>
              <a:t>other</a:t>
            </a:r>
          </a:p>
        </p:txBody>
      </p:sp>
      <p:sp>
        <p:nvSpPr>
          <p:cNvPr id="104" name="文本框 103"/>
          <p:cNvSpPr txBox="1"/>
          <p:nvPr/>
        </p:nvSpPr>
        <p:spPr>
          <a:xfrm>
            <a:off x="7852187" y="2888074"/>
            <a:ext cx="768159" cy="400110"/>
          </a:xfrm>
          <a:prstGeom prst="rect">
            <a:avLst/>
          </a:prstGeom>
          <a:noFill/>
        </p:spPr>
        <p:txBody>
          <a:bodyPr wrap="none" rtlCol="0">
            <a:spAutoFit/>
          </a:bodyPr>
          <a:lstStyle/>
          <a:p>
            <a:r>
              <a:rPr lang="en-US" altLang="zh-CN" sz="2000" dirty="0"/>
              <a:t>other</a:t>
            </a:r>
          </a:p>
        </p:txBody>
      </p:sp>
      <p:sp>
        <p:nvSpPr>
          <p:cNvPr id="105" name="文本框 104"/>
          <p:cNvSpPr txBox="1"/>
          <p:nvPr/>
        </p:nvSpPr>
        <p:spPr>
          <a:xfrm>
            <a:off x="7754981" y="4022441"/>
            <a:ext cx="333746" cy="400110"/>
          </a:xfrm>
          <a:prstGeom prst="rect">
            <a:avLst/>
          </a:prstGeom>
          <a:noFill/>
        </p:spPr>
        <p:txBody>
          <a:bodyPr wrap="none" rtlCol="0">
            <a:spAutoFit/>
          </a:bodyPr>
          <a:lstStyle/>
          <a:p>
            <a:r>
              <a:rPr lang="en-US" altLang="zh-CN" sz="2000" b="1" dirty="0"/>
              <a:t>=</a:t>
            </a:r>
          </a:p>
        </p:txBody>
      </p:sp>
      <p:sp>
        <p:nvSpPr>
          <p:cNvPr id="106" name="文本框 105"/>
          <p:cNvSpPr txBox="1"/>
          <p:nvPr/>
        </p:nvSpPr>
        <p:spPr>
          <a:xfrm>
            <a:off x="4954885" y="3952566"/>
            <a:ext cx="441146" cy="400110"/>
          </a:xfrm>
          <a:prstGeom prst="rect">
            <a:avLst/>
          </a:prstGeom>
          <a:noFill/>
        </p:spPr>
        <p:txBody>
          <a:bodyPr wrap="none" rtlCol="0">
            <a:spAutoFit/>
          </a:bodyPr>
          <a:lstStyle/>
          <a:p>
            <a:r>
              <a:rPr lang="zh-CN" altLang="en-US" sz="2000" b="1" dirty="0"/>
              <a:t>：</a:t>
            </a:r>
            <a:endParaRPr lang="en-US" altLang="zh-CN" sz="2000" b="1" dirty="0"/>
          </a:p>
        </p:txBody>
      </p:sp>
      <p:sp>
        <p:nvSpPr>
          <p:cNvPr id="107" name="文本框 106"/>
          <p:cNvSpPr txBox="1"/>
          <p:nvPr/>
        </p:nvSpPr>
        <p:spPr>
          <a:xfrm>
            <a:off x="8607371" y="4171889"/>
            <a:ext cx="768159" cy="400110"/>
          </a:xfrm>
          <a:prstGeom prst="rect">
            <a:avLst/>
          </a:prstGeom>
          <a:noFill/>
        </p:spPr>
        <p:txBody>
          <a:bodyPr wrap="none" rtlCol="0">
            <a:spAutoFit/>
          </a:bodyPr>
          <a:lstStyle/>
          <a:p>
            <a:r>
              <a:rPr lang="en-US" altLang="zh-CN" sz="2000" dirty="0"/>
              <a:t>other</a:t>
            </a:r>
          </a:p>
        </p:txBody>
      </p:sp>
      <p:sp>
        <p:nvSpPr>
          <p:cNvPr id="108" name="文本框 107"/>
          <p:cNvSpPr txBox="1"/>
          <p:nvPr/>
        </p:nvSpPr>
        <p:spPr>
          <a:xfrm>
            <a:off x="2105457" y="3814443"/>
            <a:ext cx="284052" cy="400110"/>
          </a:xfrm>
          <a:prstGeom prst="rect">
            <a:avLst/>
          </a:prstGeom>
          <a:noFill/>
        </p:spPr>
        <p:txBody>
          <a:bodyPr wrap="none" rtlCol="0">
            <a:spAutoFit/>
          </a:bodyPr>
          <a:lstStyle/>
          <a:p>
            <a:r>
              <a:rPr lang="en-US" altLang="zh-CN" sz="2000" b="1" dirty="0"/>
              <a:t>{</a:t>
            </a:r>
          </a:p>
        </p:txBody>
      </p:sp>
      <p:sp>
        <p:nvSpPr>
          <p:cNvPr id="109" name="文本框 108"/>
          <p:cNvSpPr txBox="1"/>
          <p:nvPr/>
        </p:nvSpPr>
        <p:spPr>
          <a:xfrm>
            <a:off x="3410587" y="3850531"/>
            <a:ext cx="284052" cy="400110"/>
          </a:xfrm>
          <a:prstGeom prst="rect">
            <a:avLst/>
          </a:prstGeom>
          <a:noFill/>
        </p:spPr>
        <p:txBody>
          <a:bodyPr wrap="none" rtlCol="0">
            <a:spAutoFit/>
          </a:bodyPr>
          <a:lstStyle/>
          <a:p>
            <a:r>
              <a:rPr lang="en-US" altLang="zh-CN" sz="2000" b="1" dirty="0"/>
              <a:t>}</a:t>
            </a:r>
          </a:p>
        </p:txBody>
      </p:sp>
      <p:sp>
        <p:nvSpPr>
          <p:cNvPr id="110" name="文本框 109"/>
          <p:cNvSpPr txBox="1"/>
          <p:nvPr/>
        </p:nvSpPr>
        <p:spPr>
          <a:xfrm>
            <a:off x="6834555" y="5540955"/>
            <a:ext cx="768159" cy="400110"/>
          </a:xfrm>
          <a:prstGeom prst="rect">
            <a:avLst/>
          </a:prstGeom>
          <a:noFill/>
        </p:spPr>
        <p:txBody>
          <a:bodyPr wrap="none" rtlCol="0">
            <a:spAutoFit/>
          </a:bodyPr>
          <a:lstStyle/>
          <a:p>
            <a:r>
              <a:rPr lang="en-US" altLang="zh-CN" sz="2000" dirty="0"/>
              <a:t>other</a:t>
            </a:r>
          </a:p>
        </p:txBody>
      </p:sp>
      <p:sp>
        <p:nvSpPr>
          <p:cNvPr id="111" name="文本框 110"/>
          <p:cNvSpPr txBox="1"/>
          <p:nvPr/>
        </p:nvSpPr>
        <p:spPr>
          <a:xfrm>
            <a:off x="-26462" y="5666021"/>
            <a:ext cx="8709781" cy="1077218"/>
          </a:xfrm>
          <a:prstGeom prst="rect">
            <a:avLst/>
          </a:prstGeom>
          <a:noFill/>
        </p:spPr>
        <p:txBody>
          <a:bodyPr wrap="square">
            <a:spAutoFit/>
          </a:bodyPr>
          <a:lstStyle/>
          <a:p>
            <a:r>
              <a:rPr lang="zh-CN" altLang="en-US" sz="1600" dirty="0">
                <a:hlinkClick r:id="rId2"/>
              </a:rPr>
              <a:t>参考链接：</a:t>
            </a:r>
            <a:endParaRPr lang="en-US" altLang="zh-CN" sz="1600" dirty="0">
              <a:hlinkClick r:id="rId2"/>
            </a:endParaRPr>
          </a:p>
          <a:p>
            <a:r>
              <a:rPr lang="zh-CN" altLang="en-US" sz="1600" dirty="0">
                <a:hlinkClick r:id="rId2"/>
              </a:rPr>
              <a:t>https://blog.csdn.net/qq_41112170/article/details/106891811</a:t>
            </a:r>
            <a:endParaRPr lang="en-US" altLang="zh-CN" sz="1600" dirty="0"/>
          </a:p>
          <a:p>
            <a:r>
              <a:rPr lang="en-US" altLang="zh-CN" sz="1600" dirty="0">
                <a:hlinkClick r:id="rId3"/>
              </a:rPr>
              <a:t>https://slideplayer.com/slide/7733294/</a:t>
            </a:r>
            <a:endParaRPr lang="en-US" altLang="zh-CN" sz="1600" dirty="0"/>
          </a:p>
          <a:p>
            <a:endParaRPr lang="en-US" altLang="zh-CN" sz="160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1"/>
          </p:nvPr>
        </p:nvSpPr>
        <p:spPr/>
        <p:txBody>
          <a:bodyPr/>
          <a:lstStyle/>
          <a:p>
            <a:r>
              <a:rPr lang="zh-CN" altLang="en-US" dirty="0"/>
              <a:t>大作业简介</a:t>
            </a:r>
          </a:p>
        </p:txBody>
      </p:sp>
      <p:sp>
        <p:nvSpPr>
          <p:cNvPr id="6" name="文本占位符 5"/>
          <p:cNvSpPr>
            <a:spLocks noGrp="1"/>
          </p:cNvSpPr>
          <p:nvPr>
            <p:ph type="body" sz="quarter" idx="12"/>
          </p:nvPr>
        </p:nvSpPr>
        <p:spPr/>
        <p:txBody>
          <a:bodyPr/>
          <a:lstStyle/>
          <a:p>
            <a:endParaRPr lang="zh-CN" altLang="en-US"/>
          </a:p>
        </p:txBody>
      </p:sp>
      <p:sp>
        <p:nvSpPr>
          <p:cNvPr id="7" name="文本占位符 6"/>
          <p:cNvSpPr>
            <a:spLocks noGrp="1"/>
          </p:cNvSpPr>
          <p:nvPr>
            <p:ph type="body" sz="quarter" idx="13"/>
          </p:nvPr>
        </p:nvSpPr>
        <p:spPr/>
        <p:txBody>
          <a:bodyPr/>
          <a:lstStyle/>
          <a:p>
            <a:endParaRPr lang="zh-CN" altLang="en-US"/>
          </a:p>
        </p:txBody>
      </p:sp>
      <p:sp>
        <p:nvSpPr>
          <p:cNvPr id="9" name="矩形: 圆角 8"/>
          <p:cNvSpPr/>
          <p:nvPr/>
        </p:nvSpPr>
        <p:spPr>
          <a:xfrm>
            <a:off x="1075351" y="1322614"/>
            <a:ext cx="10071620" cy="4675303"/>
          </a:xfrm>
          <a:prstGeom prst="roundRect">
            <a:avLst>
              <a:gd name="adj" fmla="val 0"/>
            </a:avLst>
          </a:prstGeom>
          <a:solidFill>
            <a:sysClr val="window" lastClr="FFFFFF"/>
          </a:soli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algn="just"/>
            <a:endParaRPr lang="zh-CN" altLang="en-US" dirty="0"/>
          </a:p>
        </p:txBody>
      </p:sp>
      <p:sp>
        <p:nvSpPr>
          <p:cNvPr id="11" name="平行四边形 10"/>
          <p:cNvSpPr/>
          <p:nvPr/>
        </p:nvSpPr>
        <p:spPr>
          <a:xfrm>
            <a:off x="1251578" y="1702990"/>
            <a:ext cx="473565" cy="242093"/>
          </a:xfrm>
          <a:prstGeom prst="parallelogram">
            <a:avLst>
              <a:gd name="adj" fmla="val 44445"/>
            </a:avLst>
          </a:prstGeom>
          <a:solidFill>
            <a:schemeClr val="accent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14" name="right-quote-sign_36811"/>
          <p:cNvSpPr>
            <a:spLocks noChangeAspect="1"/>
          </p:cNvSpPr>
          <p:nvPr/>
        </p:nvSpPr>
        <p:spPr bwMode="auto">
          <a:xfrm>
            <a:off x="10833793" y="5336828"/>
            <a:ext cx="507655" cy="492365"/>
          </a:xfrm>
          <a:custGeom>
            <a:avLst/>
            <a:gdLst>
              <a:gd name="T0" fmla="*/ 314 w 314"/>
              <a:gd name="T1" fmla="*/ 0 h 305"/>
              <a:gd name="T2" fmla="*/ 314 w 314"/>
              <a:gd name="T3" fmla="*/ 158 h 305"/>
              <a:gd name="T4" fmla="*/ 206 w 314"/>
              <a:gd name="T5" fmla="*/ 305 h 305"/>
              <a:gd name="T6" fmla="*/ 170 w 314"/>
              <a:gd name="T7" fmla="*/ 304 h 305"/>
              <a:gd name="T8" fmla="*/ 170 w 314"/>
              <a:gd name="T9" fmla="*/ 243 h 305"/>
              <a:gd name="T10" fmla="*/ 244 w 314"/>
              <a:gd name="T11" fmla="*/ 174 h 305"/>
              <a:gd name="T12" fmla="*/ 243 w 314"/>
              <a:gd name="T13" fmla="*/ 146 h 305"/>
              <a:gd name="T14" fmla="*/ 192 w 314"/>
              <a:gd name="T15" fmla="*/ 146 h 305"/>
              <a:gd name="T16" fmla="*/ 192 w 314"/>
              <a:gd name="T17" fmla="*/ 0 h 305"/>
              <a:gd name="T18" fmla="*/ 314 w 314"/>
              <a:gd name="T19" fmla="*/ 0 h 305"/>
              <a:gd name="T20" fmla="*/ 314 w 314"/>
              <a:gd name="T21" fmla="*/ 0 h 305"/>
              <a:gd name="T22" fmla="*/ 16 w 314"/>
              <a:gd name="T23" fmla="*/ 146 h 305"/>
              <a:gd name="T24" fmla="*/ 67 w 314"/>
              <a:gd name="T25" fmla="*/ 146 h 305"/>
              <a:gd name="T26" fmla="*/ 68 w 314"/>
              <a:gd name="T27" fmla="*/ 174 h 305"/>
              <a:gd name="T28" fmla="*/ 0 w 314"/>
              <a:gd name="T29" fmla="*/ 243 h 305"/>
              <a:gd name="T30" fmla="*/ 0 w 314"/>
              <a:gd name="T31" fmla="*/ 304 h 305"/>
              <a:gd name="T32" fmla="*/ 30 w 314"/>
              <a:gd name="T33" fmla="*/ 305 h 305"/>
              <a:gd name="T34" fmla="*/ 138 w 314"/>
              <a:gd name="T35" fmla="*/ 158 h 305"/>
              <a:gd name="T36" fmla="*/ 138 w 314"/>
              <a:gd name="T37" fmla="*/ 0 h 305"/>
              <a:gd name="T38" fmla="*/ 16 w 314"/>
              <a:gd name="T39" fmla="*/ 0 h 305"/>
              <a:gd name="T40" fmla="*/ 16 w 314"/>
              <a:gd name="T41" fmla="*/ 146 h 305"/>
              <a:gd name="T42" fmla="*/ 16 w 314"/>
              <a:gd name="T43" fmla="*/ 146 h 3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14" h="305">
                <a:moveTo>
                  <a:pt x="314" y="0"/>
                </a:moveTo>
                <a:lnTo>
                  <a:pt x="314" y="158"/>
                </a:lnTo>
                <a:cubicBezTo>
                  <a:pt x="314" y="256"/>
                  <a:pt x="278" y="305"/>
                  <a:pt x="206" y="305"/>
                </a:cubicBezTo>
                <a:cubicBezTo>
                  <a:pt x="198" y="305"/>
                  <a:pt x="186" y="305"/>
                  <a:pt x="170" y="304"/>
                </a:cubicBezTo>
                <a:lnTo>
                  <a:pt x="170" y="243"/>
                </a:lnTo>
                <a:cubicBezTo>
                  <a:pt x="219" y="243"/>
                  <a:pt x="244" y="220"/>
                  <a:pt x="244" y="174"/>
                </a:cubicBezTo>
                <a:lnTo>
                  <a:pt x="243" y="146"/>
                </a:lnTo>
                <a:lnTo>
                  <a:pt x="192" y="146"/>
                </a:lnTo>
                <a:lnTo>
                  <a:pt x="192" y="0"/>
                </a:lnTo>
                <a:lnTo>
                  <a:pt x="314" y="0"/>
                </a:lnTo>
                <a:lnTo>
                  <a:pt x="314" y="0"/>
                </a:lnTo>
                <a:close/>
                <a:moveTo>
                  <a:pt x="16" y="146"/>
                </a:moveTo>
                <a:lnTo>
                  <a:pt x="67" y="146"/>
                </a:lnTo>
                <a:lnTo>
                  <a:pt x="68" y="174"/>
                </a:lnTo>
                <a:cubicBezTo>
                  <a:pt x="68" y="217"/>
                  <a:pt x="45" y="240"/>
                  <a:pt x="0" y="243"/>
                </a:cubicBezTo>
                <a:lnTo>
                  <a:pt x="0" y="304"/>
                </a:lnTo>
                <a:cubicBezTo>
                  <a:pt x="14" y="305"/>
                  <a:pt x="24" y="305"/>
                  <a:pt x="30" y="305"/>
                </a:cubicBezTo>
                <a:cubicBezTo>
                  <a:pt x="102" y="305"/>
                  <a:pt x="138" y="256"/>
                  <a:pt x="138" y="158"/>
                </a:cubicBezTo>
                <a:lnTo>
                  <a:pt x="138" y="0"/>
                </a:lnTo>
                <a:lnTo>
                  <a:pt x="16" y="0"/>
                </a:lnTo>
                <a:lnTo>
                  <a:pt x="16" y="146"/>
                </a:lnTo>
                <a:lnTo>
                  <a:pt x="16" y="146"/>
                </a:lnTo>
                <a:close/>
              </a:path>
            </a:pathLst>
          </a:custGeom>
          <a:solidFill>
            <a:schemeClr val="accent1"/>
          </a:solidFill>
          <a:ln>
            <a:noFill/>
          </a:ln>
        </p:spPr>
        <p:txBody>
          <a:bodyPr/>
          <a:lstStyle/>
          <a:p>
            <a:endParaRPr lang="zh-CN" altLang="en-US"/>
          </a:p>
        </p:txBody>
      </p:sp>
      <p:sp>
        <p:nvSpPr>
          <p:cNvPr id="31" name="矩形: 圆角 30"/>
          <p:cNvSpPr/>
          <p:nvPr/>
        </p:nvSpPr>
        <p:spPr>
          <a:xfrm>
            <a:off x="2317065" y="1702989"/>
            <a:ext cx="1294695" cy="1023393"/>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楷体" panose="02010609060101010101" pitchFamily="49" charset="-122"/>
                <a:ea typeface="楷体" panose="02010609060101010101" pitchFamily="49" charset="-122"/>
              </a:rPr>
              <a:t>词法分析</a:t>
            </a:r>
          </a:p>
        </p:txBody>
      </p:sp>
      <p:sp>
        <p:nvSpPr>
          <p:cNvPr id="32" name="箭头: 右 31"/>
          <p:cNvSpPr/>
          <p:nvPr/>
        </p:nvSpPr>
        <p:spPr>
          <a:xfrm>
            <a:off x="3678015" y="1917773"/>
            <a:ext cx="341644" cy="391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楷体" panose="02010609060101010101" pitchFamily="49" charset="-122"/>
              <a:ea typeface="楷体" panose="02010609060101010101" pitchFamily="49" charset="-122"/>
            </a:endParaRPr>
          </a:p>
        </p:txBody>
      </p:sp>
      <p:sp>
        <p:nvSpPr>
          <p:cNvPr id="33" name="矩形: 圆角 32"/>
          <p:cNvSpPr/>
          <p:nvPr/>
        </p:nvSpPr>
        <p:spPr>
          <a:xfrm>
            <a:off x="4061887" y="1702990"/>
            <a:ext cx="1308336" cy="1023392"/>
          </a:xfrm>
          <a:prstGeom prst="round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b="1" dirty="0">
                <a:latin typeface="楷体" panose="02010609060101010101" pitchFamily="49" charset="-122"/>
                <a:ea typeface="楷体" panose="02010609060101010101" pitchFamily="49" charset="-122"/>
              </a:rPr>
              <a:t>语法分析</a:t>
            </a:r>
          </a:p>
        </p:txBody>
      </p:sp>
      <p:sp>
        <p:nvSpPr>
          <p:cNvPr id="34" name="箭头: 右 33"/>
          <p:cNvSpPr/>
          <p:nvPr/>
        </p:nvSpPr>
        <p:spPr>
          <a:xfrm>
            <a:off x="5440561" y="1917773"/>
            <a:ext cx="341645" cy="391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楷体" panose="02010609060101010101" pitchFamily="49" charset="-122"/>
              <a:ea typeface="楷体" panose="02010609060101010101" pitchFamily="49" charset="-122"/>
            </a:endParaRPr>
          </a:p>
        </p:txBody>
      </p:sp>
      <p:sp>
        <p:nvSpPr>
          <p:cNvPr id="35" name="矩形: 圆角 34"/>
          <p:cNvSpPr/>
          <p:nvPr/>
        </p:nvSpPr>
        <p:spPr>
          <a:xfrm>
            <a:off x="5844375" y="1730451"/>
            <a:ext cx="2116780" cy="74357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（静态）语义分析</a:t>
            </a:r>
          </a:p>
        </p:txBody>
      </p:sp>
      <p:sp>
        <p:nvSpPr>
          <p:cNvPr id="36" name="箭头: 右 35"/>
          <p:cNvSpPr/>
          <p:nvPr/>
        </p:nvSpPr>
        <p:spPr>
          <a:xfrm>
            <a:off x="8032330" y="1917773"/>
            <a:ext cx="267106" cy="391886"/>
          </a:xfrm>
          <a:prstGeom prst="right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latin typeface="楷体" panose="02010609060101010101" pitchFamily="49" charset="-122"/>
              <a:ea typeface="楷体" panose="02010609060101010101" pitchFamily="49" charset="-122"/>
            </a:endParaRPr>
          </a:p>
        </p:txBody>
      </p:sp>
      <p:sp>
        <p:nvSpPr>
          <p:cNvPr id="37" name="矩形: 圆角 36"/>
          <p:cNvSpPr/>
          <p:nvPr/>
        </p:nvSpPr>
        <p:spPr>
          <a:xfrm>
            <a:off x="8343169" y="1730452"/>
            <a:ext cx="1671269" cy="743578"/>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目标代码生成</a:t>
            </a:r>
          </a:p>
        </p:txBody>
      </p:sp>
      <p:sp>
        <p:nvSpPr>
          <p:cNvPr id="38" name="文本框 37"/>
          <p:cNvSpPr txBox="1"/>
          <p:nvPr/>
        </p:nvSpPr>
        <p:spPr>
          <a:xfrm>
            <a:off x="2400333" y="3093835"/>
            <a:ext cx="1607736"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词法提取</a:t>
            </a:r>
          </a:p>
        </p:txBody>
      </p:sp>
      <p:sp>
        <p:nvSpPr>
          <p:cNvPr id="39" name="文本框 38"/>
          <p:cNvSpPr txBox="1"/>
          <p:nvPr/>
        </p:nvSpPr>
        <p:spPr>
          <a:xfrm>
            <a:off x="3814605" y="3091955"/>
            <a:ext cx="1967601" cy="830997"/>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构建抽象语法树</a:t>
            </a:r>
          </a:p>
        </p:txBody>
      </p:sp>
      <p:sp>
        <p:nvSpPr>
          <p:cNvPr id="40" name="文本框 39"/>
          <p:cNvSpPr txBox="1"/>
          <p:nvPr/>
        </p:nvSpPr>
        <p:spPr>
          <a:xfrm>
            <a:off x="6064729" y="3081337"/>
            <a:ext cx="1967601" cy="1200329"/>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根据抽象语法树进行静态语义分析</a:t>
            </a:r>
          </a:p>
        </p:txBody>
      </p:sp>
      <p:sp>
        <p:nvSpPr>
          <p:cNvPr id="41" name="文本框 40"/>
          <p:cNvSpPr txBox="1"/>
          <p:nvPr/>
        </p:nvSpPr>
        <p:spPr>
          <a:xfrm>
            <a:off x="8482456" y="2579059"/>
            <a:ext cx="1967601" cy="1569660"/>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根据抽象语法树生成</a:t>
            </a:r>
            <a:r>
              <a:rPr lang="en-US" altLang="zh-CN" sz="2400" dirty="0">
                <a:latin typeface="楷体" panose="02010609060101010101" pitchFamily="49" charset="-122"/>
                <a:ea typeface="楷体" panose="02010609060101010101" pitchFamily="49" charset="-122"/>
              </a:rPr>
              <a:t>x86-64</a:t>
            </a:r>
            <a:r>
              <a:rPr lang="zh-CN" altLang="en-US" sz="2400" dirty="0">
                <a:latin typeface="楷体" panose="02010609060101010101" pitchFamily="49" charset="-122"/>
                <a:ea typeface="楷体" panose="02010609060101010101" pitchFamily="49" charset="-122"/>
              </a:rPr>
              <a:t>下的汇编代码</a:t>
            </a:r>
          </a:p>
        </p:txBody>
      </p:sp>
      <p:sp>
        <p:nvSpPr>
          <p:cNvPr id="42" name="矩形: 圆角 41"/>
          <p:cNvSpPr/>
          <p:nvPr/>
        </p:nvSpPr>
        <p:spPr>
          <a:xfrm>
            <a:off x="8581946" y="5066074"/>
            <a:ext cx="1432492" cy="821452"/>
          </a:xfrm>
          <a:prstGeom prst="roundRect">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zh-CN" altLang="en-US" sz="2400" b="1" dirty="0">
                <a:latin typeface="楷体" panose="02010609060101010101" pitchFamily="49" charset="-122"/>
                <a:ea typeface="楷体" panose="02010609060101010101" pitchFamily="49" charset="-122"/>
              </a:rPr>
              <a:t>可执行文件</a:t>
            </a:r>
          </a:p>
        </p:txBody>
      </p:sp>
      <p:sp>
        <p:nvSpPr>
          <p:cNvPr id="43" name="箭头: 下 42"/>
          <p:cNvSpPr/>
          <p:nvPr/>
        </p:nvSpPr>
        <p:spPr>
          <a:xfrm>
            <a:off x="7897460" y="4160333"/>
            <a:ext cx="2801463" cy="795350"/>
          </a:xfrm>
          <a:prstGeom prst="downArrow">
            <a:avLst/>
          </a:prstGeom>
          <a:noFill/>
          <a:ln w="952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tlCol="0" anchor="ctr"/>
          <a:lstStyle/>
          <a:p>
            <a:pPr algn="ctr"/>
            <a:r>
              <a:rPr lang="en-US" altLang="zh-CN" sz="2400" dirty="0" err="1">
                <a:latin typeface="楷体" panose="02010609060101010101" pitchFamily="49" charset="-122"/>
                <a:ea typeface="楷体" panose="02010609060101010101" pitchFamily="49" charset="-122"/>
              </a:rPr>
              <a:t>gcc</a:t>
            </a:r>
            <a:r>
              <a:rPr lang="zh-CN" altLang="en-US" sz="2400" dirty="0">
                <a:latin typeface="楷体" panose="02010609060101010101" pitchFamily="49" charset="-122"/>
                <a:ea typeface="楷体" panose="02010609060101010101" pitchFamily="49" charset="-122"/>
              </a:rPr>
              <a:t>汇编</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开发情况简介</a:t>
            </a:r>
          </a:p>
        </p:txBody>
      </p:sp>
      <p:graphicFrame>
        <p:nvGraphicFramePr>
          <p:cNvPr id="16" name="表格 23"/>
          <p:cNvGraphicFramePr>
            <a:graphicFrameLocks noGrp="1"/>
          </p:cNvGraphicFramePr>
          <p:nvPr/>
        </p:nvGraphicFramePr>
        <p:xfrm>
          <a:off x="1491146" y="892480"/>
          <a:ext cx="9434120" cy="2233945"/>
        </p:xfrm>
        <a:graphic>
          <a:graphicData uri="http://schemas.openxmlformats.org/drawingml/2006/table">
            <a:tbl>
              <a:tblPr firstRow="1" bandRow="1">
                <a:tableStyleId>{22838BEF-8BB2-4498-84A7-C5851F593DF1}</a:tableStyleId>
              </a:tblPr>
              <a:tblGrid>
                <a:gridCol w="3091378">
                  <a:extLst>
                    <a:ext uri="{9D8B030D-6E8A-4147-A177-3AD203B41FA5}">
                      <a16:colId xmlns:a16="http://schemas.microsoft.com/office/drawing/2014/main" val="20000"/>
                    </a:ext>
                  </a:extLst>
                </a:gridCol>
                <a:gridCol w="6342742">
                  <a:extLst>
                    <a:ext uri="{9D8B030D-6E8A-4147-A177-3AD203B41FA5}">
                      <a16:colId xmlns:a16="http://schemas.microsoft.com/office/drawing/2014/main" val="20001"/>
                    </a:ext>
                  </a:extLst>
                </a:gridCol>
              </a:tblGrid>
              <a:tr h="688266">
                <a:tc>
                  <a:txBody>
                    <a:bodyPr/>
                    <a:lstStyle/>
                    <a:p>
                      <a:pPr marL="0" algn="ctr" defTabSz="914400" rtl="0" eaLnBrk="1" latinLnBrk="0" hangingPunct="1"/>
                      <a:r>
                        <a:rPr lang="zh-CN" altLang="en-US" sz="2400" b="0" kern="1200" dirty="0">
                          <a:solidFill>
                            <a:schemeClr val="dk1"/>
                          </a:solidFill>
                          <a:latin typeface="楷体" panose="02010609060101010101" pitchFamily="49" charset="-122"/>
                          <a:ea typeface="楷体" panose="02010609060101010101" pitchFamily="49" charset="-122"/>
                          <a:cs typeface="+mn-cs"/>
                        </a:rPr>
                        <a:t>开发语言</a:t>
                      </a:r>
                    </a:p>
                  </a:txBody>
                  <a:tcPr anchor="ctr"/>
                </a:tc>
                <a:tc>
                  <a:txBody>
                    <a:bodyPr/>
                    <a:lstStyle/>
                    <a:p>
                      <a:pPr algn="ctr"/>
                      <a:r>
                        <a:rPr lang="en-US" altLang="zh-CN" sz="2400" b="0" dirty="0">
                          <a:latin typeface="楷体" panose="02010609060101010101" pitchFamily="49" charset="-122"/>
                          <a:ea typeface="楷体" panose="02010609060101010101" pitchFamily="49" charset="-122"/>
                        </a:rPr>
                        <a:t>C</a:t>
                      </a:r>
                      <a:endParaRPr lang="zh-CN" altLang="en-US" sz="2400" b="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0"/>
                  </a:ext>
                </a:extLst>
              </a:tr>
              <a:tr h="688266">
                <a:tc>
                  <a:txBody>
                    <a:bodyPr/>
                    <a:lstStyle/>
                    <a:p>
                      <a:pPr algn="ctr"/>
                      <a:r>
                        <a:rPr lang="zh-CN" altLang="en-US" sz="2400" dirty="0">
                          <a:latin typeface="楷体" panose="02010609060101010101" pitchFamily="49" charset="-122"/>
                          <a:ea typeface="楷体" panose="02010609060101010101" pitchFamily="49" charset="-122"/>
                        </a:rPr>
                        <a:t>开发平台</a:t>
                      </a:r>
                    </a:p>
                  </a:txBody>
                  <a:tcPr anchor="ctr"/>
                </a:tc>
                <a:tc>
                  <a:txBody>
                    <a:bodyPr/>
                    <a:lstStyle/>
                    <a:p>
                      <a:pPr algn="ctr"/>
                      <a:r>
                        <a:rPr lang="en-US" altLang="zh-CN" sz="2400" dirty="0">
                          <a:latin typeface="楷体" panose="02010609060101010101" pitchFamily="49" charset="-122"/>
                          <a:ea typeface="楷体" panose="02010609060101010101" pitchFamily="49" charset="-122"/>
                        </a:rPr>
                        <a:t>Windows</a:t>
                      </a:r>
                      <a:endParaRPr lang="zh-CN" altLang="en-US" sz="2400" dirty="0">
                        <a:latin typeface="楷体" panose="02010609060101010101" pitchFamily="49" charset="-122"/>
                        <a:ea typeface="楷体" panose="02010609060101010101" pitchFamily="49" charset="-122"/>
                      </a:endParaRPr>
                    </a:p>
                  </a:txBody>
                  <a:tcPr anchor="ctr"/>
                </a:tc>
                <a:extLst>
                  <a:ext uri="{0D108BD9-81ED-4DB2-BD59-A6C34878D82A}">
                    <a16:rowId xmlns:a16="http://schemas.microsoft.com/office/drawing/2014/main" val="10001"/>
                  </a:ext>
                </a:extLst>
              </a:tr>
              <a:tr h="857413">
                <a:tc>
                  <a:txBody>
                    <a:bodyPr/>
                    <a:lstStyle/>
                    <a:p>
                      <a:pPr algn="ctr"/>
                      <a:r>
                        <a:rPr lang="zh-CN" altLang="en-US" sz="2400" dirty="0">
                          <a:latin typeface="楷体" panose="02010609060101010101" pitchFamily="49" charset="-122"/>
                          <a:ea typeface="楷体" panose="02010609060101010101" pitchFamily="49" charset="-122"/>
                        </a:rPr>
                        <a:t>主要形式</a:t>
                      </a:r>
                    </a:p>
                  </a:txBody>
                  <a:tcPr anchor="ctr"/>
                </a:tc>
                <a:tc>
                  <a:txBody>
                    <a:bodyPr/>
                    <a:lstStyle/>
                    <a:p>
                      <a:pPr algn="ctr"/>
                      <a:r>
                        <a:rPr lang="zh-CN" altLang="en-US" sz="2400" dirty="0">
                          <a:latin typeface="楷体" panose="02010609060101010101" pitchFamily="49" charset="-122"/>
                          <a:ea typeface="楷体" panose="02010609060101010101" pitchFamily="49" charset="-122"/>
                        </a:rPr>
                        <a:t>写一个完整的词法（语法）分析程序</a:t>
                      </a:r>
                    </a:p>
                  </a:txBody>
                  <a:tcPr anchor="ctr"/>
                </a:tc>
                <a:extLst>
                  <a:ext uri="{0D108BD9-81ED-4DB2-BD59-A6C34878D82A}">
                    <a16:rowId xmlns:a16="http://schemas.microsoft.com/office/drawing/2014/main" val="10002"/>
                  </a:ext>
                </a:extLst>
              </a:tr>
            </a:tbl>
          </a:graphicData>
        </a:graphic>
      </p:graphicFrame>
      <p:sp>
        <p:nvSpPr>
          <p:cNvPr id="17" name="文本框 16"/>
          <p:cNvSpPr txBox="1"/>
          <p:nvPr/>
        </p:nvSpPr>
        <p:spPr>
          <a:xfrm>
            <a:off x="2297403" y="3579783"/>
            <a:ext cx="6903218" cy="461665"/>
          </a:xfrm>
          <a:prstGeom prst="rect">
            <a:avLst/>
          </a:prstGeom>
          <a:noFill/>
        </p:spPr>
        <p:txBody>
          <a:bodyPr wrap="square" rtlCol="0">
            <a:spAutoFit/>
          </a:bodyPr>
          <a:lstStyle/>
          <a:p>
            <a:r>
              <a:rPr lang="zh-CN" altLang="en-US" sz="2400" dirty="0">
                <a:latin typeface="楷体" panose="02010609060101010101" pitchFamily="49" charset="-122"/>
                <a:ea typeface="楷体" panose="02010609060101010101" pitchFamily="49" charset="-122"/>
              </a:rPr>
              <a:t>    </a:t>
            </a:r>
          </a:p>
        </p:txBody>
      </p:sp>
      <p:sp>
        <p:nvSpPr>
          <p:cNvPr id="19" name="文本框 18"/>
          <p:cNvSpPr txBox="1"/>
          <p:nvPr/>
        </p:nvSpPr>
        <p:spPr>
          <a:xfrm>
            <a:off x="1187993" y="3256618"/>
            <a:ext cx="10800080" cy="1569660"/>
          </a:xfrm>
          <a:prstGeom prst="rect">
            <a:avLst/>
          </a:prstGeom>
          <a:noFill/>
        </p:spPr>
        <p:txBody>
          <a:bodyPr wrap="square" rtlCol="0">
            <a:spAutoFit/>
          </a:bodyPr>
          <a:lstStyle/>
          <a:p>
            <a:pPr marL="285750" indent="-285750">
              <a:buFont typeface="Arial" panose="020B0604020202020204" pitchFamily="34" charset="0"/>
              <a:buChar char="•"/>
            </a:pPr>
            <a:r>
              <a:rPr lang="en-US" altLang="zh-CN" sz="2400" dirty="0"/>
              <a:t>PowerShell</a:t>
            </a:r>
            <a:r>
              <a:rPr lang="zh-CN" altLang="en-US" sz="2400" b="0" i="0" dirty="0">
                <a:solidFill>
                  <a:srgbClr val="333333"/>
                </a:solidFill>
                <a:effectLst/>
                <a:latin typeface="Helvetica Neue"/>
              </a:rPr>
              <a:t>命令行工具</a:t>
            </a:r>
            <a:endParaRPr lang="en-US" altLang="zh-CN" sz="2400" b="0" i="0" dirty="0">
              <a:solidFill>
                <a:srgbClr val="333333"/>
              </a:solidFill>
              <a:effectLst/>
              <a:latin typeface="Helvetica Neue"/>
            </a:endParaRPr>
          </a:p>
          <a:p>
            <a:pPr marL="285750" indent="-285750">
              <a:buFont typeface="Arial" panose="020B0604020202020204" pitchFamily="34" charset="0"/>
              <a:buChar char="•"/>
            </a:pPr>
            <a:r>
              <a:rPr lang="en-US" altLang="zh-CN" sz="2400" dirty="0" err="1"/>
              <a:t>minGW</a:t>
            </a:r>
            <a:r>
              <a:rPr lang="zh-CN" altLang="en-US" sz="2400" dirty="0"/>
              <a:t>编译器：</a:t>
            </a:r>
            <a:r>
              <a:rPr lang="en-US" altLang="zh-CN" sz="2400" dirty="0">
                <a:hlinkClick r:id="rId2"/>
              </a:rPr>
              <a:t>https://www.ics.uci.edu/~pattis/common/handouts/mingweclipse/mingw.html</a:t>
            </a:r>
            <a:endParaRPr lang="en-US" altLang="zh-CN" sz="2400" dirty="0"/>
          </a:p>
          <a:p>
            <a:pPr marL="285750" indent="-285750">
              <a:buFont typeface="Arial" panose="020B0604020202020204" pitchFamily="34" charset="0"/>
              <a:buChar char="•"/>
            </a:pPr>
            <a:r>
              <a:rPr lang="zh-CN" altLang="en-US" sz="2400" dirty="0"/>
              <a:t>代码编辑器自选</a:t>
            </a:r>
          </a:p>
        </p:txBody>
      </p:sp>
      <p:sp>
        <p:nvSpPr>
          <p:cNvPr id="21" name="文本框 20"/>
          <p:cNvSpPr txBox="1"/>
          <p:nvPr/>
        </p:nvSpPr>
        <p:spPr>
          <a:xfrm>
            <a:off x="3856891" y="4956471"/>
            <a:ext cx="4702629" cy="1323439"/>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pPr marL="285750" indent="-285750">
              <a:buFont typeface="Arial" panose="020B0604020202020204" pitchFamily="34" charset="0"/>
              <a:buChar char="•"/>
            </a:pPr>
            <a:r>
              <a:rPr lang="zh-CN" altLang="en-US" sz="2000" dirty="0"/>
              <a:t>安装检查：</a:t>
            </a:r>
            <a:endParaRPr lang="en-US" altLang="zh-CN" sz="2000" dirty="0"/>
          </a:p>
          <a:p>
            <a:r>
              <a:rPr lang="en-US" altLang="zh-CN" sz="2000" dirty="0"/>
              <a:t>	</a:t>
            </a:r>
            <a:r>
              <a:rPr lang="en-US" altLang="zh-CN" sz="2000" dirty="0" err="1"/>
              <a:t>gcc</a:t>
            </a:r>
            <a:r>
              <a:rPr lang="en-US" altLang="zh-CN" sz="2000" dirty="0"/>
              <a:t> –v</a:t>
            </a:r>
          </a:p>
          <a:p>
            <a:r>
              <a:rPr lang="en-US" altLang="zh-CN" sz="2000" dirty="0"/>
              <a:t>	make –v</a:t>
            </a:r>
          </a:p>
          <a:p>
            <a:pPr marL="285750" indent="-285750">
              <a:buFont typeface="Arial" panose="020B0604020202020204" pitchFamily="34" charset="0"/>
              <a:buChar char="•"/>
            </a:pPr>
            <a:r>
              <a:rPr lang="zh-CN" altLang="en-US" sz="2000" dirty="0"/>
              <a:t>若未报错、出现版本号说明安装成功</a:t>
            </a: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作业目录说明</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12" name="文本占位符 4"/>
          <p:cNvSpPr txBox="1"/>
          <p:nvPr/>
        </p:nvSpPr>
        <p:spPr>
          <a:xfrm>
            <a:off x="319056" y="1536700"/>
            <a:ext cx="11568144" cy="4079240"/>
          </a:xfrm>
          <a:prstGeom prst="rect">
            <a:avLst/>
          </a:prstGeom>
        </p:spPr>
        <p:txBody>
          <a:bodyPr/>
          <a:lstStyle>
            <a:lvl1pPr marL="228600" indent="-228600" algn="l" defTabSz="914400" rtl="0" eaLnBrk="1" latinLnBrk="0" hangingPunct="1">
              <a:lnSpc>
                <a:spcPct val="130000"/>
              </a:lnSpc>
              <a:spcBef>
                <a:spcPts val="1000"/>
              </a:spcBef>
              <a:buFontTx/>
              <a:buBlip>
                <a:blip r:embed="rId2"/>
              </a:buBlip>
              <a:defRPr sz="2000" kern="1200">
                <a:solidFill>
                  <a:schemeClr val="accent2"/>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2000" kern="1200">
                <a:solidFill>
                  <a:schemeClr val="accent2"/>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800" kern="1200">
                <a:solidFill>
                  <a:schemeClr val="accent2"/>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600" kern="1200">
                <a:solidFill>
                  <a:schemeClr val="accent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文件</a:t>
            </a:r>
            <a:r>
              <a:rPr lang="en-US" altLang="zh-CN" sz="2400" kern="0" dirty="0" err="1">
                <a:solidFill>
                  <a:schemeClr val="tx1"/>
                </a:solidFill>
                <a:latin typeface="等线" panose="02010600030101010101" pitchFamily="2" charset="-122"/>
                <a:ea typeface="PingFangSC-Regular"/>
                <a:cs typeface="PingFangSC-Regular"/>
              </a:rPr>
              <a:t>global.h</a:t>
            </a:r>
            <a:r>
              <a:rPr lang="zh-CN" altLang="en-US" sz="2400" kern="0" dirty="0">
                <a:solidFill>
                  <a:schemeClr val="tx1"/>
                </a:solidFill>
                <a:latin typeface="等线" panose="02010600030101010101" pitchFamily="2" charset="-122"/>
                <a:ea typeface="PingFangSC-Regular"/>
                <a:cs typeface="PingFangSC-Regular"/>
              </a:rPr>
              <a:t>中定义了所有的词法单元类型</a:t>
            </a:r>
            <a:r>
              <a:rPr lang="en-US" altLang="zh-CN" sz="2400" kern="0" dirty="0" err="1">
                <a:solidFill>
                  <a:schemeClr val="tx1"/>
                </a:solidFill>
                <a:latin typeface="等线" panose="02010600030101010101" pitchFamily="2" charset="-122"/>
                <a:ea typeface="PingFangSC-Regular"/>
                <a:cs typeface="PingFangSC-Regular"/>
              </a:rPr>
              <a:t>TokenType</a:t>
            </a:r>
            <a:r>
              <a:rPr lang="zh-CN" altLang="en-US" sz="2400" kern="0" dirty="0">
                <a:solidFill>
                  <a:schemeClr val="tx1"/>
                </a:solidFill>
                <a:latin typeface="等线" panose="02010600030101010101" pitchFamily="2" charset="-122"/>
                <a:ea typeface="PingFangSC-Regular"/>
                <a:cs typeface="PingFangSC-Regular"/>
              </a:rPr>
              <a:t>，并在</a:t>
            </a:r>
            <a:r>
              <a:rPr lang="en-US" altLang="zh-CN" sz="2400" kern="0" dirty="0" err="1">
                <a:solidFill>
                  <a:schemeClr val="tx1"/>
                </a:solidFill>
                <a:latin typeface="等线" panose="02010600030101010101" pitchFamily="2" charset="-122"/>
                <a:ea typeface="PingFangSC-Regular"/>
                <a:cs typeface="PingFangSC-Regular"/>
              </a:rPr>
              <a:t>lexer.h</a:t>
            </a:r>
            <a:r>
              <a:rPr lang="zh-CN" altLang="en-US" sz="2400" kern="0" dirty="0">
                <a:solidFill>
                  <a:schemeClr val="tx1"/>
                </a:solidFill>
                <a:latin typeface="等线" panose="02010600030101010101" pitchFamily="2" charset="-122"/>
                <a:ea typeface="PingFangSC-Regular"/>
                <a:cs typeface="PingFangSC-Regular"/>
              </a:rPr>
              <a:t>中声明。</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文件</a:t>
            </a:r>
            <a:r>
              <a:rPr lang="en-US" altLang="zh-CN" sz="2400" kern="0" dirty="0" err="1">
                <a:solidFill>
                  <a:schemeClr val="tx1"/>
                </a:solidFill>
                <a:latin typeface="等线" panose="02010600030101010101" pitchFamily="2" charset="-122"/>
                <a:ea typeface="PingFangSC-Regular"/>
                <a:cs typeface="PingFangSC-Regular"/>
              </a:rPr>
              <a:t>util.c</a:t>
            </a:r>
            <a:r>
              <a:rPr lang="zh-CN" altLang="en-US" sz="2400" kern="0" dirty="0">
                <a:solidFill>
                  <a:schemeClr val="tx1"/>
                </a:solidFill>
                <a:latin typeface="等线" panose="02010600030101010101" pitchFamily="2" charset="-122"/>
                <a:ea typeface="PingFangSC-Regular"/>
                <a:cs typeface="PingFangSC-Regular"/>
              </a:rPr>
              <a:t>主要用于输出，</a:t>
            </a:r>
            <a:r>
              <a:rPr lang="en-US" altLang="zh-CN" sz="2400" kern="0" dirty="0" err="1">
                <a:solidFill>
                  <a:schemeClr val="tx1"/>
                </a:solidFill>
                <a:latin typeface="等线" panose="02010600030101010101" pitchFamily="2" charset="-122"/>
                <a:ea typeface="PingFangSC-Regular"/>
                <a:cs typeface="PingFangSC-Regular"/>
              </a:rPr>
              <a:t>printToken</a:t>
            </a:r>
            <a:r>
              <a:rPr lang="zh-CN" altLang="en-US" sz="2400" kern="0" dirty="0">
                <a:solidFill>
                  <a:schemeClr val="tx1"/>
                </a:solidFill>
                <a:latin typeface="等线" panose="02010600030101010101" pitchFamily="2" charset="-122"/>
                <a:ea typeface="PingFangSC-Regular"/>
                <a:cs typeface="PingFangSC-Regular"/>
              </a:rPr>
              <a:t>和</a:t>
            </a:r>
            <a:r>
              <a:rPr lang="en-US" altLang="zh-CN" sz="2400" kern="0" dirty="0" err="1">
                <a:solidFill>
                  <a:schemeClr val="tx1"/>
                </a:solidFill>
                <a:latin typeface="等线" panose="02010600030101010101" pitchFamily="2" charset="-122"/>
                <a:ea typeface="PingFangSC-Regular"/>
                <a:cs typeface="PingFangSC-Regular"/>
              </a:rPr>
              <a:t>printTree</a:t>
            </a:r>
            <a:r>
              <a:rPr lang="zh-CN" altLang="en-US" sz="2400" kern="0" dirty="0">
                <a:solidFill>
                  <a:schemeClr val="tx1"/>
                </a:solidFill>
                <a:latin typeface="等线" panose="02010600030101010101" pitchFamily="2" charset="-122"/>
                <a:ea typeface="PingFangSC-Regular"/>
                <a:cs typeface="PingFangSC-Regular"/>
              </a:rPr>
              <a:t>分别用于输出词法和语法分析的结果。</a:t>
            </a:r>
            <a:endParaRPr lang="en-US" altLang="zh-CN" sz="2400" kern="0" dirty="0">
              <a:solidFill>
                <a:schemeClr val="tx1"/>
              </a:solidFill>
              <a:latin typeface="等线" panose="02010600030101010101" pitchFamily="2" charset="-122"/>
              <a:ea typeface="PingFangSC-Regular"/>
              <a:cs typeface="PingFangSC-Regular"/>
            </a:endParaRPr>
          </a:p>
          <a:p>
            <a:pPr>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ea typeface="PingFangSC-Regular"/>
                <a:cs typeface="PingFangSC-Regular"/>
              </a:rPr>
              <a:t>本次实验要求在读懂</a:t>
            </a:r>
            <a:r>
              <a:rPr lang="en-US" altLang="zh-CN" sz="2400" kern="0" dirty="0" err="1">
                <a:solidFill>
                  <a:schemeClr val="tx1"/>
                </a:solidFill>
                <a:latin typeface="等线" panose="02010600030101010101" pitchFamily="2" charset="-122"/>
                <a:ea typeface="PingFangSC-Regular"/>
                <a:cs typeface="PingFangSC-Regular"/>
                <a:sym typeface="+mn-ea"/>
              </a:rPr>
              <a:t>lexer</a:t>
            </a:r>
            <a:r>
              <a:rPr lang="en-US" altLang="zh-CN" sz="2400" kern="0" dirty="0" err="1">
                <a:solidFill>
                  <a:schemeClr val="tx1"/>
                </a:solidFill>
                <a:latin typeface="等线" panose="02010600030101010101" pitchFamily="2" charset="-122"/>
                <a:ea typeface="PingFangSC-Regular"/>
                <a:cs typeface="PingFangSC-Regular"/>
              </a:rPr>
              <a:t>.c</a:t>
            </a:r>
            <a:r>
              <a:rPr lang="zh-CN" altLang="en-US" sz="2400" kern="0" dirty="0">
                <a:solidFill>
                  <a:schemeClr val="tx1"/>
                </a:solidFill>
                <a:latin typeface="等线" panose="02010600030101010101" pitchFamily="2" charset="-122"/>
                <a:ea typeface="PingFangSC-Regular"/>
                <a:cs typeface="PingFangSC-Regular"/>
              </a:rPr>
              <a:t>中已有代码的基础上完善补全</a:t>
            </a:r>
            <a:r>
              <a:rPr lang="en-US" altLang="zh-CN" sz="2400" kern="0" dirty="0" err="1">
                <a:solidFill>
                  <a:schemeClr val="tx1"/>
                </a:solidFill>
                <a:latin typeface="等线" panose="02010600030101010101" pitchFamily="2" charset="-122"/>
                <a:ea typeface="PingFangSC-Regular"/>
                <a:cs typeface="PingFangSC-Regular"/>
                <a:sym typeface="+mn-ea"/>
              </a:rPr>
              <a:t>lexer</a:t>
            </a:r>
            <a:r>
              <a:rPr lang="en-US" altLang="zh-CN" sz="2400" kern="0" dirty="0" err="1">
                <a:solidFill>
                  <a:schemeClr val="tx1"/>
                </a:solidFill>
                <a:latin typeface="等线" panose="02010600030101010101" pitchFamily="2" charset="-122"/>
                <a:ea typeface="PingFangSC-Regular"/>
                <a:cs typeface="PingFangSC-Regular"/>
              </a:rPr>
              <a:t>.c</a:t>
            </a:r>
            <a:r>
              <a:rPr lang="zh-CN" altLang="en-US" sz="2400" kern="0" dirty="0">
                <a:solidFill>
                  <a:schemeClr val="tx1"/>
                </a:solidFill>
                <a:latin typeface="等线" panose="02010600030101010101" pitchFamily="2" charset="-122"/>
                <a:ea typeface="PingFangSC-Regular"/>
                <a:cs typeface="PingFangSC-Regular"/>
              </a:rPr>
              <a:t>中的主函数</a:t>
            </a:r>
            <a:r>
              <a:rPr lang="en-US" altLang="zh-CN" sz="2400" kern="0" dirty="0" err="1">
                <a:solidFill>
                  <a:schemeClr val="tx1"/>
                </a:solidFill>
                <a:latin typeface="等线" panose="02010600030101010101" pitchFamily="2" charset="-122"/>
                <a:ea typeface="PingFangSC-Regular"/>
                <a:cs typeface="PingFangSC-Regular"/>
              </a:rPr>
              <a:t>getToken</a:t>
            </a:r>
            <a:r>
              <a:rPr lang="en-US" altLang="zh-CN" sz="2400" kern="0" dirty="0">
                <a:solidFill>
                  <a:schemeClr val="tx1"/>
                </a:solidFill>
                <a:latin typeface="等线" panose="02010600030101010101" pitchFamily="2" charset="-122"/>
                <a:ea typeface="PingFangSC-Regular"/>
                <a:cs typeface="PingFangSC-Regular"/>
              </a:rPr>
              <a:t>(void)</a:t>
            </a:r>
            <a:r>
              <a:rPr lang="zh-CN" altLang="en-US" sz="2400" kern="0" dirty="0">
                <a:solidFill>
                  <a:schemeClr val="tx1"/>
                </a:solidFill>
                <a:latin typeface="等线" panose="02010600030101010101" pitchFamily="2" charset="-122"/>
                <a:ea typeface="PingFangSC-Regular"/>
                <a:cs typeface="PingFangSC-Regular"/>
              </a:rPr>
              <a:t>，该函数通过判断当前状态并根据当前读入的词法单元来输出当前读入词法单元的</a:t>
            </a:r>
            <a:r>
              <a:rPr lang="en-US" altLang="zh-CN" sz="2400" kern="0" dirty="0">
                <a:solidFill>
                  <a:schemeClr val="tx1"/>
                </a:solidFill>
                <a:latin typeface="等线" panose="02010600030101010101" pitchFamily="2" charset="-122"/>
                <a:ea typeface="PingFangSC-Regular"/>
                <a:cs typeface="PingFangSC-Regular"/>
              </a:rPr>
              <a:t>token</a:t>
            </a:r>
            <a:r>
              <a:rPr lang="zh-CN" altLang="en-US" sz="2400" kern="0" dirty="0">
                <a:solidFill>
                  <a:schemeClr val="tx1"/>
                </a:solidFill>
                <a:latin typeface="等线" panose="02010600030101010101" pitchFamily="2" charset="-122"/>
                <a:ea typeface="PingFangSC-Regular"/>
                <a:cs typeface="PingFangSC-Regular"/>
              </a:rPr>
              <a:t>。</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用法说明</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5" name="文本占位符 4"/>
          <p:cNvSpPr>
            <a:spLocks noGrp="1"/>
          </p:cNvSpPr>
          <p:nvPr>
            <p:ph type="body" sz="quarter" idx="14"/>
          </p:nvPr>
        </p:nvSpPr>
        <p:spPr>
          <a:xfrm>
            <a:off x="438799" y="1319527"/>
            <a:ext cx="11568144" cy="4218946"/>
          </a:xfrm>
        </p:spPr>
        <p:txBody>
          <a:bodyPr/>
          <a:lstStyle/>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effectLst/>
                <a:latin typeface="等线" panose="02010600030101010101" pitchFamily="2" charset="-122"/>
                <a:ea typeface="PingFangSC-Regular"/>
                <a:cs typeface="PingFangSC-Regular"/>
              </a:rPr>
              <a:t>在p1_lexical_analysis</a:t>
            </a:r>
            <a:r>
              <a:rPr lang="en-US" altLang="zh-CN" sz="2400" kern="0" dirty="0">
                <a:solidFill>
                  <a:schemeClr val="tx1"/>
                </a:solidFill>
                <a:effectLst/>
                <a:latin typeface="等线" panose="02010600030101010101" pitchFamily="2" charset="-122"/>
                <a:ea typeface="PingFangSC-Regular"/>
                <a:cs typeface="PingFangSC-Regular"/>
              </a:rPr>
              <a:t>\</a:t>
            </a:r>
            <a:r>
              <a:rPr lang="en-US" altLang="zh-CN" sz="2400" kern="0" dirty="0">
                <a:solidFill>
                  <a:schemeClr val="tx1"/>
                </a:solidFill>
                <a:effectLst/>
                <a:latin typeface="Helvetica" panose="020B0604020202020204" pitchFamily="34" charset="0"/>
                <a:ea typeface="PingFangSC-Regular"/>
                <a:cs typeface="Times New Roman" panose="02020603050405020304" pitchFamily="18" charset="0"/>
              </a:rPr>
              <a:t>build</a:t>
            </a:r>
            <a:r>
              <a:rPr lang="zh-CN" altLang="zh-CN" sz="2400" kern="0" dirty="0">
                <a:solidFill>
                  <a:schemeClr val="tx1"/>
                </a:solidFill>
                <a:effectLst/>
                <a:latin typeface="等线" panose="02010600030101010101" pitchFamily="2" charset="-122"/>
                <a:ea typeface="PingFangSC-Regular"/>
                <a:cs typeface="PingFangSC-Regular"/>
              </a:rPr>
              <a:t>文件夹下</a:t>
            </a:r>
            <a:r>
              <a:rPr lang="zh-CN" altLang="en-US" sz="2400" kern="0" dirty="0">
                <a:solidFill>
                  <a:schemeClr val="tx1"/>
                </a:solidFill>
                <a:effectLst/>
                <a:latin typeface="等线" panose="02010600030101010101" pitchFamily="2" charset="-122"/>
                <a:ea typeface="PingFangSC-Regular"/>
                <a:cs typeface="PingFangSC-Regular"/>
              </a:rPr>
              <a:t>打开</a:t>
            </a:r>
            <a:r>
              <a:rPr lang="en-US" altLang="zh-CN" sz="2400" kern="0" dirty="0">
                <a:solidFill>
                  <a:schemeClr val="tx1"/>
                </a:solidFill>
                <a:effectLst/>
                <a:latin typeface="等线" panose="02010600030101010101" pitchFamily="2" charset="-122"/>
                <a:ea typeface="PingFangSC-Regular"/>
                <a:cs typeface="PingFangSC-Regular"/>
              </a:rPr>
              <a:t>Power Shell</a:t>
            </a:r>
            <a:r>
              <a:rPr lang="zh-CN" altLang="zh-CN" sz="2400" kern="0" dirty="0">
                <a:solidFill>
                  <a:schemeClr val="tx1"/>
                </a:solidFill>
                <a:effectLst/>
                <a:latin typeface="等线" panose="02010600030101010101" pitchFamily="2" charset="-122"/>
                <a:ea typeface="PingFangSC-Regular"/>
                <a:cs typeface="PingFangSC-Regular"/>
              </a:rPr>
              <a:t>输入</a:t>
            </a:r>
            <a:r>
              <a:rPr lang="zh-CN" altLang="zh-CN" sz="2400" kern="0" dirty="0">
                <a:solidFill>
                  <a:schemeClr val="tx1"/>
                </a:solidFill>
                <a:latin typeface="等线" panose="02010600030101010101" pitchFamily="2" charset="-122"/>
              </a:rPr>
              <a:t>指令：</a:t>
            </a:r>
            <a:r>
              <a:rPr lang="en-US" altLang="zh-CN" sz="2400" kern="0" dirty="0">
                <a:solidFill>
                  <a:schemeClr val="tx1"/>
                </a:solidFill>
                <a:latin typeface="等线" panose="02010600030101010101" pitchFamily="2" charset="-122"/>
              </a:rPr>
              <a:t>make </a:t>
            </a:r>
            <a:r>
              <a:rPr lang="en-US" altLang="zh-CN" sz="2400" kern="0" dirty="0">
                <a:solidFill>
                  <a:schemeClr val="tx1"/>
                </a:solidFill>
                <a:latin typeface="等线" panose="02010600030101010101" pitchFamily="2" charset="-122"/>
                <a:sym typeface="+mn-ea"/>
              </a:rPr>
              <a:t>scanner</a:t>
            </a:r>
            <a:r>
              <a:rPr lang="zh-CN" altLang="zh-CN" sz="2400" kern="0" dirty="0">
                <a:solidFill>
                  <a:schemeClr val="tx1"/>
                </a:solidFill>
                <a:latin typeface="等线" panose="02010600030101010101" pitchFamily="2" charset="-122"/>
              </a:rPr>
              <a:t>，</a:t>
            </a:r>
            <a:r>
              <a:rPr lang="zh-CN" altLang="zh-CN" sz="2400" kern="0" dirty="0">
                <a:solidFill>
                  <a:schemeClr val="tx1"/>
                </a:solidFill>
                <a:effectLst/>
                <a:latin typeface="等线" panose="02010600030101010101" pitchFamily="2" charset="-122"/>
                <a:ea typeface="PingFangSC-Regular"/>
                <a:cs typeface="PingFangSC-Regular"/>
              </a:rPr>
              <a:t>就会在</a:t>
            </a:r>
            <a:r>
              <a:rPr lang="en-US" altLang="zh-CN" sz="2400" kern="0" dirty="0">
                <a:solidFill>
                  <a:schemeClr val="tx1"/>
                </a:solidFill>
                <a:effectLst/>
                <a:latin typeface="等线" panose="02010600030101010101" pitchFamily="2" charset="-122"/>
                <a:ea typeface="PingFangSC-Regular"/>
                <a:cs typeface="PingFangSC-Regular"/>
              </a:rPr>
              <a:t>bin</a:t>
            </a:r>
            <a:r>
              <a:rPr lang="zh-CN" altLang="zh-CN" sz="2400" kern="0" dirty="0">
                <a:solidFill>
                  <a:schemeClr val="tx1"/>
                </a:solidFill>
                <a:effectLst/>
                <a:latin typeface="等线" panose="02010600030101010101" pitchFamily="2" charset="-122"/>
                <a:ea typeface="PingFangSC-Regular"/>
                <a:cs typeface="PingFangSC-Regular"/>
              </a:rPr>
              <a:t>文件夹下产生</a:t>
            </a:r>
            <a:r>
              <a:rPr lang="en-US" altLang="zh-CN" sz="2400" kern="0" dirty="0">
                <a:solidFill>
                  <a:schemeClr val="tx1"/>
                </a:solidFill>
                <a:effectLst/>
                <a:latin typeface="等线" panose="02010600030101010101" pitchFamily="2" charset="-122"/>
                <a:ea typeface="PingFangSC-Regular"/>
                <a:cs typeface="PingFangSC-Regular"/>
                <a:sym typeface="+mn-ea"/>
              </a:rPr>
              <a:t>scanner</a:t>
            </a:r>
            <a:r>
              <a:rPr lang="zh-CN" altLang="zh-CN" sz="2400" kern="0" dirty="0">
                <a:solidFill>
                  <a:schemeClr val="tx1"/>
                </a:solidFill>
                <a:effectLst/>
                <a:latin typeface="等线" panose="02010600030101010101" pitchFamily="2" charset="-122"/>
                <a:ea typeface="PingFangSC-Regular"/>
                <a:cs typeface="PingFangSC-Regular"/>
              </a:rPr>
              <a:t>（词法分析器）</a:t>
            </a:r>
            <a:r>
              <a:rPr lang="zh-CN" altLang="en-US" sz="2400" kern="0" dirty="0">
                <a:solidFill>
                  <a:schemeClr val="tx1"/>
                </a:solidFill>
                <a:effectLst/>
                <a:latin typeface="等线" panose="02010600030101010101" pitchFamily="2" charset="-122"/>
                <a:ea typeface="PingFangSC-Regular"/>
                <a:cs typeface="PingFangSC-Regular"/>
              </a:rPr>
              <a:t>。</a:t>
            </a:r>
            <a:endParaRPr lang="en-US" altLang="zh-CN" sz="2400" kern="0" dirty="0">
              <a:solidFill>
                <a:schemeClr val="tx1"/>
              </a:solidFill>
              <a:effectLst/>
              <a:latin typeface="等线" panose="02010600030101010101" pitchFamily="2" charset="-122"/>
              <a:ea typeface="PingFangSC-Regular"/>
              <a:cs typeface="PingFangSC-Regular"/>
            </a:endParaRPr>
          </a:p>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en-US" altLang="zh-CN" sz="2400" kern="0" dirty="0">
                <a:solidFill>
                  <a:schemeClr val="tx1"/>
                </a:solidFill>
                <a:latin typeface="等线" panose="02010600030101010101" pitchFamily="2" charset="-122"/>
              </a:rPr>
              <a:t>test</a:t>
            </a:r>
            <a:r>
              <a:rPr lang="zh-CN" altLang="zh-CN" sz="2400" kern="0" dirty="0">
                <a:solidFill>
                  <a:schemeClr val="tx1"/>
                </a:solidFill>
                <a:latin typeface="等线" panose="02010600030101010101" pitchFamily="2" charset="-122"/>
              </a:rPr>
              <a:t>下有</a:t>
            </a:r>
            <a:r>
              <a:rPr lang="en-US" altLang="zh-CN" sz="2400" kern="0" dirty="0">
                <a:solidFill>
                  <a:schemeClr val="tx1"/>
                </a:solidFill>
                <a:latin typeface="等线" panose="02010600030101010101" pitchFamily="2" charset="-122"/>
              </a:rPr>
              <a:t>tiny language</a:t>
            </a:r>
            <a:r>
              <a:rPr lang="zh-CN" altLang="zh-CN" sz="2400" kern="0" dirty="0">
                <a:solidFill>
                  <a:schemeClr val="tx1"/>
                </a:solidFill>
                <a:latin typeface="等线" panose="02010600030101010101" pitchFamily="2" charset="-122"/>
              </a:rPr>
              <a:t>的</a:t>
            </a:r>
            <a:r>
              <a:rPr lang="en-US" altLang="zh-CN" sz="2400" kern="0" dirty="0">
                <a:solidFill>
                  <a:schemeClr val="tx1"/>
                </a:solidFill>
                <a:latin typeface="等线" panose="02010600030101010101" pitchFamily="2" charset="-122"/>
              </a:rPr>
              <a:t>sample code </a:t>
            </a:r>
            <a:r>
              <a:rPr lang="zh-CN" altLang="en-US" sz="2400" kern="0" dirty="0">
                <a:solidFill>
                  <a:schemeClr val="tx1"/>
                </a:solidFill>
                <a:latin typeface="等线" panose="02010600030101010101" pitchFamily="2" charset="-122"/>
              </a:rPr>
              <a:t>。</a:t>
            </a:r>
            <a:endParaRPr lang="en-US" altLang="zh-CN" sz="2400" kern="0" dirty="0">
              <a:solidFill>
                <a:schemeClr val="tx1"/>
              </a:solidFill>
              <a:latin typeface="等线" panose="02010600030101010101" pitchFamily="2" charset="-122"/>
            </a:endParaRPr>
          </a:p>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zh-CN" sz="2400" kern="0" dirty="0">
                <a:solidFill>
                  <a:schemeClr val="tx1"/>
                </a:solidFill>
                <a:latin typeface="等线" panose="02010600030101010101" pitchFamily="2" charset="-122"/>
              </a:rPr>
              <a:t>指令：</a:t>
            </a:r>
            <a:r>
              <a:rPr lang="en-US" altLang="zh-CN" sz="2400" kern="0" dirty="0">
                <a:solidFill>
                  <a:schemeClr val="tx1"/>
                </a:solidFill>
                <a:latin typeface="等线" panose="02010600030101010101" pitchFamily="2" charset="-122"/>
              </a:rPr>
              <a:t>make tests </a:t>
            </a:r>
            <a:r>
              <a:rPr lang="zh-CN" altLang="zh-CN" sz="2400" kern="0" dirty="0">
                <a:solidFill>
                  <a:schemeClr val="tx1"/>
                </a:solidFill>
                <a:latin typeface="等线" panose="02010600030101010101" pitchFamily="2" charset="-122"/>
              </a:rPr>
              <a:t>可以看到对</a:t>
            </a:r>
            <a:r>
              <a:rPr lang="en-US" altLang="zh-CN" sz="2400" kern="0" dirty="0">
                <a:solidFill>
                  <a:schemeClr val="tx1"/>
                </a:solidFill>
                <a:latin typeface="等线" panose="02010600030101010101" pitchFamily="2" charset="-122"/>
              </a:rPr>
              <a:t>sample code</a:t>
            </a:r>
            <a:r>
              <a:rPr lang="zh-CN" altLang="zh-CN" sz="2400" kern="0" dirty="0">
                <a:solidFill>
                  <a:schemeClr val="tx1"/>
                </a:solidFill>
                <a:latin typeface="等线" panose="02010600030101010101" pitchFamily="2" charset="-122"/>
              </a:rPr>
              <a:t>做词法分析的结果。</a:t>
            </a:r>
            <a:endParaRPr lang="en-US" altLang="zh-CN" sz="2400" kern="0" dirty="0">
              <a:solidFill>
                <a:schemeClr val="tx1"/>
              </a:solidFill>
              <a:latin typeface="等线" panose="02010600030101010101" pitchFamily="2" charset="-122"/>
            </a:endParaRPr>
          </a:p>
          <a:p>
            <a:pPr algn="l">
              <a:lnSpc>
                <a:spcPct val="200000"/>
              </a:lnSpc>
              <a:tabLst>
                <a:tab pos="359410" algn="l"/>
                <a:tab pos="719455" algn="l"/>
                <a:tab pos="1079500" algn="l"/>
                <a:tab pos="1439545" algn="l"/>
                <a:tab pos="1799590" algn="l"/>
                <a:tab pos="2159635" algn="l"/>
                <a:tab pos="2519680" algn="l"/>
                <a:tab pos="2879725" algn="l"/>
                <a:tab pos="3239770" algn="l"/>
                <a:tab pos="3599815" algn="l"/>
                <a:tab pos="3959860" algn="l"/>
                <a:tab pos="4319905" algn="l"/>
              </a:tabLst>
            </a:pPr>
            <a:r>
              <a:rPr lang="zh-CN" altLang="en-US" sz="2400" kern="0" dirty="0">
                <a:solidFill>
                  <a:schemeClr val="tx1"/>
                </a:solidFill>
                <a:latin typeface="等线" panose="02010600030101010101" pitchFamily="2" charset="-122"/>
              </a:rPr>
              <a:t>注意：每次重新生成文件之前需要通过指令</a:t>
            </a:r>
            <a:r>
              <a:rPr lang="en-US" altLang="zh-CN" sz="2400" kern="0" dirty="0">
                <a:solidFill>
                  <a:schemeClr val="tx1"/>
                </a:solidFill>
                <a:latin typeface="等线" panose="02010600030101010101" pitchFamily="2" charset="-122"/>
              </a:rPr>
              <a:t>: make clean</a:t>
            </a:r>
            <a:r>
              <a:rPr lang="zh-CN" altLang="en-US" sz="2400" kern="0" dirty="0">
                <a:solidFill>
                  <a:schemeClr val="tx1"/>
                </a:solidFill>
                <a:latin typeface="等线" panose="02010600030101010101" pitchFamily="2" charset="-122"/>
              </a:rPr>
              <a:t>清除上一次的生成文件。</a:t>
            </a:r>
            <a:endParaRPr lang="zh-CN" altLang="zh-CN" sz="2400" kern="0" dirty="0">
              <a:solidFill>
                <a:schemeClr val="tx1"/>
              </a:solidFill>
              <a:latin typeface="等线" panose="02010600030101010101" pitchFamily="2" charset="-122"/>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代码示例</a:t>
            </a:r>
          </a:p>
        </p:txBody>
      </p:sp>
      <p:sp>
        <p:nvSpPr>
          <p:cNvPr id="3" name="文本占位符 2"/>
          <p:cNvSpPr>
            <a:spLocks noGrp="1"/>
          </p:cNvSpPr>
          <p:nvPr>
            <p:ph type="body" sz="quarter" idx="12"/>
          </p:nvPr>
        </p:nvSpPr>
        <p:spPr/>
        <p:txBody>
          <a:bodyPr/>
          <a:lstStyle/>
          <a:p>
            <a:endParaRPr lang="zh-CN" altLang="en-US"/>
          </a:p>
        </p:txBody>
      </p:sp>
      <p:sp>
        <p:nvSpPr>
          <p:cNvPr id="4" name="文本占位符 3"/>
          <p:cNvSpPr>
            <a:spLocks noGrp="1"/>
          </p:cNvSpPr>
          <p:nvPr>
            <p:ph type="body" sz="quarter" idx="13"/>
          </p:nvPr>
        </p:nvSpPr>
        <p:spPr/>
        <p:txBody>
          <a:bodyPr/>
          <a:lstStyle/>
          <a:p>
            <a:endParaRPr lang="zh-CN" altLang="en-US"/>
          </a:p>
        </p:txBody>
      </p:sp>
      <p:sp>
        <p:nvSpPr>
          <p:cNvPr id="6" name="文本占位符 4"/>
          <p:cNvSpPr>
            <a:spLocks noGrp="1"/>
          </p:cNvSpPr>
          <p:nvPr>
            <p:ph type="body" sz="quarter" idx="14"/>
          </p:nvPr>
        </p:nvSpPr>
        <p:spPr>
          <a:xfrm>
            <a:off x="235670" y="953207"/>
            <a:ext cx="4056969" cy="4512808"/>
          </a:xfrm>
        </p:spPr>
        <p:txBody>
          <a:bodyPr/>
          <a:lstStyle/>
          <a:p>
            <a:pPr marL="0" indent="0">
              <a:lnSpc>
                <a:spcPct val="100000"/>
              </a:lnSpc>
              <a:buNone/>
            </a:pPr>
            <a:r>
              <a:rPr lang="en-US" altLang="zh-CN" sz="2400" dirty="0">
                <a:solidFill>
                  <a:schemeClr val="tx1"/>
                </a:solidFill>
              </a:rPr>
              <a:t>read x;</a:t>
            </a:r>
          </a:p>
          <a:p>
            <a:pPr marL="0" indent="0">
              <a:lnSpc>
                <a:spcPct val="100000"/>
              </a:lnSpc>
              <a:buNone/>
            </a:pPr>
            <a:r>
              <a:rPr lang="en-US" altLang="zh-CN" sz="2400" dirty="0">
                <a:solidFill>
                  <a:schemeClr val="tx1"/>
                </a:solidFill>
              </a:rPr>
              <a:t>if 0 &lt; x then </a:t>
            </a:r>
          </a:p>
          <a:p>
            <a:pPr marL="0" indent="0">
              <a:lnSpc>
                <a:spcPct val="100000"/>
              </a:lnSpc>
              <a:buNone/>
            </a:pPr>
            <a:r>
              <a:rPr lang="en-US" altLang="zh-CN" sz="2400" dirty="0">
                <a:solidFill>
                  <a:schemeClr val="tx1"/>
                </a:solidFill>
              </a:rPr>
              <a:t>   fac := 1;</a:t>
            </a:r>
          </a:p>
          <a:p>
            <a:pPr marL="0" indent="0">
              <a:lnSpc>
                <a:spcPct val="100000"/>
              </a:lnSpc>
              <a:buNone/>
            </a:pPr>
            <a:r>
              <a:rPr lang="en-US" altLang="zh-CN" sz="2400" dirty="0">
                <a:solidFill>
                  <a:schemeClr val="tx1"/>
                </a:solidFill>
              </a:rPr>
              <a:t>   repeat</a:t>
            </a:r>
          </a:p>
          <a:p>
            <a:pPr marL="0" indent="0">
              <a:lnSpc>
                <a:spcPct val="100000"/>
              </a:lnSpc>
              <a:buNone/>
            </a:pPr>
            <a:r>
              <a:rPr lang="en-US" altLang="zh-CN" sz="2400" dirty="0">
                <a:solidFill>
                  <a:schemeClr val="tx1"/>
                </a:solidFill>
              </a:rPr>
              <a:t>      fact := fact * x;</a:t>
            </a:r>
          </a:p>
          <a:p>
            <a:pPr marL="0" indent="0">
              <a:lnSpc>
                <a:spcPct val="100000"/>
              </a:lnSpc>
              <a:buNone/>
            </a:pPr>
            <a:r>
              <a:rPr lang="en-US" altLang="zh-CN" sz="2400" dirty="0">
                <a:solidFill>
                  <a:schemeClr val="tx1"/>
                </a:solidFill>
              </a:rPr>
              <a:t>      x := x – 1 until x = 0;</a:t>
            </a:r>
          </a:p>
          <a:p>
            <a:pPr marL="0" indent="0">
              <a:lnSpc>
                <a:spcPct val="100000"/>
              </a:lnSpc>
              <a:buNone/>
            </a:pPr>
            <a:r>
              <a:rPr lang="en-US" altLang="zh-CN" sz="2400" dirty="0">
                <a:solidFill>
                  <a:schemeClr val="tx1"/>
                </a:solidFill>
              </a:rPr>
              <a:t>   write fac;</a:t>
            </a:r>
          </a:p>
          <a:p>
            <a:pPr marL="0" indent="0">
              <a:lnSpc>
                <a:spcPct val="100000"/>
              </a:lnSpc>
              <a:buNone/>
            </a:pPr>
            <a:r>
              <a:rPr lang="en-US" altLang="zh-CN" sz="2400" dirty="0">
                <a:solidFill>
                  <a:schemeClr val="tx1"/>
                </a:solidFill>
              </a:rPr>
              <a:t>end</a:t>
            </a:r>
          </a:p>
        </p:txBody>
      </p:sp>
      <p:pic>
        <p:nvPicPr>
          <p:cNvPr id="7" name="图片 6">
            <a:extLst>
              <a:ext uri="{FF2B5EF4-FFF2-40B4-BE49-F238E27FC236}">
                <a16:creationId xmlns:a16="http://schemas.microsoft.com/office/drawing/2014/main" id="{3AEEB02A-6DFE-D09C-EF0A-E915227C74DF}"/>
              </a:ext>
            </a:extLst>
          </p:cNvPr>
          <p:cNvPicPr>
            <a:picLocks noChangeAspect="1"/>
          </p:cNvPicPr>
          <p:nvPr/>
        </p:nvPicPr>
        <p:blipFill>
          <a:blip r:embed="rId2"/>
          <a:stretch>
            <a:fillRect/>
          </a:stretch>
        </p:blipFill>
        <p:spPr>
          <a:xfrm>
            <a:off x="4086013" y="953206"/>
            <a:ext cx="3223756" cy="3193344"/>
          </a:xfrm>
          <a:prstGeom prst="rect">
            <a:avLst/>
          </a:prstGeom>
        </p:spPr>
      </p:pic>
      <p:pic>
        <p:nvPicPr>
          <p:cNvPr id="9" name="图片 8">
            <a:extLst>
              <a:ext uri="{FF2B5EF4-FFF2-40B4-BE49-F238E27FC236}">
                <a16:creationId xmlns:a16="http://schemas.microsoft.com/office/drawing/2014/main" id="{D68364A7-23E5-9262-954F-4C4188A3DC37}"/>
              </a:ext>
            </a:extLst>
          </p:cNvPr>
          <p:cNvPicPr>
            <a:picLocks noChangeAspect="1"/>
          </p:cNvPicPr>
          <p:nvPr/>
        </p:nvPicPr>
        <p:blipFill>
          <a:blip r:embed="rId3"/>
          <a:stretch>
            <a:fillRect/>
          </a:stretch>
        </p:blipFill>
        <p:spPr>
          <a:xfrm>
            <a:off x="7602342" y="953206"/>
            <a:ext cx="3268858" cy="4774986"/>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sz="6000" dirty="0"/>
              <a:t>Tiny Language</a:t>
            </a:r>
            <a:br>
              <a:rPr lang="en-US" altLang="zh-CN" sz="6000" dirty="0"/>
            </a:br>
            <a:r>
              <a:rPr lang="zh-CN" altLang="en-US" sz="4800" dirty="0"/>
              <a:t>语法分析器</a:t>
            </a:r>
            <a:endParaRPr lang="zh-CN" altLang="en-US" sz="6000" dirty="0"/>
          </a:p>
        </p:txBody>
      </p:sp>
      <p:sp>
        <p:nvSpPr>
          <p:cNvPr id="47" name="内容占位符 46"/>
          <p:cNvSpPr>
            <a:spLocks noGrp="1"/>
          </p:cNvSpPr>
          <p:nvPr>
            <p:ph sz="quarter" idx="10"/>
          </p:nvPr>
        </p:nvSpPr>
        <p:spPr/>
        <p:txBody>
          <a:bodyPr/>
          <a:lstStyle/>
          <a:p>
            <a:fld id="{74537E3F-D947-4BA3-9ED9-DD1B56CB840D}" type="datetime2">
              <a:rPr lang="zh-CN" altLang="en-US" smtClean="0"/>
              <a:t>2025年5月22日</a:t>
            </a:fld>
            <a:endParaRPr lang="zh-CN" altLang="en-US" dirty="0"/>
          </a:p>
        </p:txBody>
      </p:sp>
      <p:pic>
        <p:nvPicPr>
          <p:cNvPr id="33" name="图片占位符 32" descr="图片包含 户外, 地面, 天空, 建筑物&#10;&#10;自动生成的说明"/>
          <p:cNvPicPr>
            <a:picLocks noGrp="1" noChangeAspect="1"/>
          </p:cNvPicPr>
          <p:nvPr>
            <p:ph type="pic" sz="quarter" idx="12"/>
          </p:nvPr>
        </p:nvPicPr>
        <p:blipFill>
          <a:blip r:embed="rId2" cstate="print">
            <a:extLst>
              <a:ext uri="{28A0092B-C50C-407E-A947-70E740481C1C}">
                <a14:useLocalDpi xmlns:a14="http://schemas.microsoft.com/office/drawing/2010/main" val="0"/>
              </a:ext>
            </a:extLst>
          </a:blip>
          <a:srcRect t="6944" b="6944"/>
          <a:stretch>
            <a:fillRect/>
          </a:stretch>
        </p:blipFill>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quot;GuidesStyle_Narrow&quot;,&quot;Name&quot;:&quot;窄&quot;,&quot;HeaderHeight&quot;:10.0,&quot;FooterHeight&quot;:5.0,&quot;SideMargin&quot;:2.5,&quot;TopMargin&quot;:0.0,&quot;BottomMargin&quot;:0.0,&quot;IntervalMargin&quot;:1.0,&quot;SettingType&quot;:&quot;System&quot;}"/>
  <p:tag name="KSO_WPP_MARK_KEY" val="b41759bd-01b3-4c02-8628-d2c3316e7ec8"/>
  <p:tag name="COMMONDATA" val="eyJoZGlkIjoiOWMxNWMzYjNjMzBhYjAwNzYyNDc5NTg0ZGFlMDlmYTcifQ=="/>
</p:tagLst>
</file>

<file path=ppt/theme/theme1.xml><?xml version="1.0" encoding="utf-8"?>
<a:theme xmlns:a="http://schemas.openxmlformats.org/drawingml/2006/main" name="Office 主题​​">
  <a:themeElements>
    <a:clrScheme name="SJTU-2019">
      <a:dk1>
        <a:srgbClr val="000000"/>
      </a:dk1>
      <a:lt1>
        <a:srgbClr val="FFFFFF"/>
      </a:lt1>
      <a:dk2>
        <a:srgbClr val="1B1C21"/>
      </a:dk2>
      <a:lt2>
        <a:srgbClr val="DBDBDB"/>
      </a:lt2>
      <a:accent1>
        <a:srgbClr val="C8161E"/>
      </a:accent1>
      <a:accent2>
        <a:srgbClr val="44546A"/>
      </a:accent2>
      <a:accent3>
        <a:srgbClr val="1F4D78"/>
      </a:accent3>
      <a:accent4>
        <a:srgbClr val="ED7D31"/>
      </a:accent4>
      <a:accent5>
        <a:srgbClr val="FFC000"/>
      </a:accent5>
      <a:accent6>
        <a:srgbClr val="A5A5A5"/>
      </a:accent6>
      <a:hlink>
        <a:srgbClr val="196E7D"/>
      </a:hlink>
      <a:folHlink>
        <a:srgbClr val="BEBEBE"/>
      </a:folHlink>
    </a:clrScheme>
    <a:fontScheme name="外宣普适">
      <a:majorFont>
        <a:latin typeface="Arial"/>
        <a:ea typeface="微软雅黑"/>
        <a:cs typeface=""/>
      </a:majorFont>
      <a:minorFont>
        <a:latin typeface="Arial"/>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71</TotalTime>
  <Words>993</Words>
  <Application>Microsoft Office PowerPoint</Application>
  <PresentationFormat>宽屏</PresentationFormat>
  <Paragraphs>187</Paragraphs>
  <Slides>17</Slides>
  <Notes>3</Notes>
  <HiddenSlides>1</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17</vt:i4>
      </vt:variant>
    </vt:vector>
  </HeadingPairs>
  <TitlesOfParts>
    <vt:vector size="28" baseType="lpstr">
      <vt:lpstr>Helvetica Neue</vt:lpstr>
      <vt:lpstr>等线</vt:lpstr>
      <vt:lpstr>楷体</vt:lpstr>
      <vt:lpstr>微软雅黑</vt:lpstr>
      <vt:lpstr>Arial</vt:lpstr>
      <vt:lpstr>Calibri</vt:lpstr>
      <vt:lpstr>Helvetica</vt:lpstr>
      <vt:lpstr>Segoe UI</vt:lpstr>
      <vt:lpstr>Segoe UI Light</vt:lpstr>
      <vt:lpstr>Office 主题​​</vt:lpstr>
      <vt:lpstr>1_OfficePLUS</vt:lpstr>
      <vt:lpstr>Tiny Language 词法分析器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Tiny Language 语法分析器</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刘哲敏</dc:creator>
  <cp:lastModifiedBy>鑫 王</cp:lastModifiedBy>
  <cp:revision>169</cp:revision>
  <dcterms:created xsi:type="dcterms:W3CDTF">2019-01-23T14:14:00Z</dcterms:created>
  <dcterms:modified xsi:type="dcterms:W3CDTF">2025-05-22T08:21:17Z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Nuaxnuy@DESKTOP-GLORKB7</vt:lpwstr>
  </property>
  <property fmtid="{D5CDD505-2E9C-101B-9397-08002B2CF9AE}" pid="5" name="MSIP_Label_f42aa342-8706-4288-bd11-ebb85995028c_SetDate">
    <vt:lpwstr>2019-04-13T04:31:50.2944312Z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7b149082-93e1-4519-a220-b561cf239821</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y fmtid="{D5CDD505-2E9C-101B-9397-08002B2CF9AE}" pid="11" name="ICV">
    <vt:lpwstr>165DC631B34F47E9B502D33B1CF0222E</vt:lpwstr>
  </property>
  <property fmtid="{D5CDD505-2E9C-101B-9397-08002B2CF9AE}" pid="12" name="KSOProductBuildVer">
    <vt:lpwstr>2052-11.1.0.13703</vt:lpwstr>
  </property>
</Properties>
</file>